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7"/>
  </p:notesMasterIdLst>
  <p:sldIdLst>
    <p:sldId id="410" r:id="rId3"/>
    <p:sldId id="412" r:id="rId4"/>
    <p:sldId id="430" r:id="rId5"/>
    <p:sldId id="442" r:id="rId6"/>
    <p:sldId id="506" r:id="rId7"/>
    <p:sldId id="444" r:id="rId8"/>
    <p:sldId id="445" r:id="rId9"/>
    <p:sldId id="449" r:id="rId10"/>
    <p:sldId id="456" r:id="rId11"/>
    <p:sldId id="443" r:id="rId12"/>
    <p:sldId id="446" r:id="rId13"/>
    <p:sldId id="450" r:id="rId14"/>
    <p:sldId id="451" r:id="rId15"/>
    <p:sldId id="452" r:id="rId16"/>
    <p:sldId id="447" r:id="rId17"/>
    <p:sldId id="448" r:id="rId18"/>
    <p:sldId id="453" r:id="rId19"/>
    <p:sldId id="457" r:id="rId20"/>
    <p:sldId id="466" r:id="rId21"/>
    <p:sldId id="459" r:id="rId22"/>
    <p:sldId id="458" r:id="rId23"/>
    <p:sldId id="465" r:id="rId24"/>
    <p:sldId id="467" r:id="rId25"/>
    <p:sldId id="468" r:id="rId26"/>
    <p:sldId id="469" r:id="rId27"/>
    <p:sldId id="470" r:id="rId28"/>
    <p:sldId id="454" r:id="rId29"/>
    <p:sldId id="461" r:id="rId30"/>
    <p:sldId id="455" r:id="rId31"/>
    <p:sldId id="472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  <p:sldId id="486" r:id="rId46"/>
    <p:sldId id="487" r:id="rId47"/>
    <p:sldId id="488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2" r:id="rId62"/>
    <p:sldId id="503" r:id="rId63"/>
    <p:sldId id="504" r:id="rId64"/>
    <p:sldId id="505" r:id="rId65"/>
    <p:sldId id="411" r:id="rId66"/>
  </p:sldIdLst>
  <p:sldSz cx="9144000" cy="6858000" type="screen4x3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896" y="184"/>
      </p:cViewPr>
      <p:guideLst>
        <p:guide orient="horz" pos="2124"/>
        <p:guide pos="284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g qch" userId="652b340eec419312" providerId="LiveId" clId="{7C4A4102-7066-476B-8270-465CE5BCB53B}"/>
    <pc:docChg chg="modSld">
      <pc:chgData name="jiang qch" userId="652b340eec419312" providerId="LiveId" clId="{7C4A4102-7066-476B-8270-465CE5BCB53B}" dt="2023-04-22T15:47:22.558" v="3" actId="20577"/>
      <pc:docMkLst>
        <pc:docMk/>
      </pc:docMkLst>
      <pc:sldChg chg="modSp mod">
        <pc:chgData name="jiang qch" userId="652b340eec419312" providerId="LiveId" clId="{7C4A4102-7066-476B-8270-465CE5BCB53B}" dt="2023-04-22T15:47:22.558" v="3" actId="20577"/>
        <pc:sldMkLst>
          <pc:docMk/>
          <pc:sldMk cId="0" sldId="441"/>
        </pc:sldMkLst>
        <pc:spChg chg="mod">
          <ac:chgData name="jiang qch" userId="652b340eec419312" providerId="LiveId" clId="{7C4A4102-7066-476B-8270-465CE5BCB53B}" dt="2023-04-22T15:33:03.802" v="1" actId="1076"/>
          <ac:spMkLst>
            <pc:docMk/>
            <pc:sldMk cId="0" sldId="441"/>
            <ac:spMk id="9" creationId="{00000000-0000-0000-0000-000000000000}"/>
          </ac:spMkLst>
        </pc:spChg>
        <pc:spChg chg="mod">
          <ac:chgData name="jiang qch" userId="652b340eec419312" providerId="LiveId" clId="{7C4A4102-7066-476B-8270-465CE5BCB53B}" dt="2023-04-22T15:47:22.558" v="3" actId="20577"/>
          <ac:spMkLst>
            <pc:docMk/>
            <pc:sldMk cId="0" sldId="441"/>
            <ac:spMk id="20" creationId="{00000000-0000-0000-0000-000000000000}"/>
          </ac:spMkLst>
        </pc:spChg>
        <pc:grpChg chg="mod">
          <ac:chgData name="jiang qch" userId="652b340eec419312" providerId="LiveId" clId="{7C4A4102-7066-476B-8270-465CE5BCB53B}" dt="2023-04-22T15:33:00.410" v="0" actId="1076"/>
          <ac:grpSpMkLst>
            <pc:docMk/>
            <pc:sldMk cId="0" sldId="441"/>
            <ac:grpSpMk id="2" creationId="{00000000-0000-0000-0000-000000000000}"/>
          </ac:grpSpMkLst>
        </pc:grpChg>
        <pc:grpChg chg="mod">
          <ac:chgData name="jiang qch" userId="652b340eec419312" providerId="LiveId" clId="{7C4A4102-7066-476B-8270-465CE5BCB53B}" dt="2023-04-22T15:33:06.908" v="2" actId="1076"/>
          <ac:grpSpMkLst>
            <pc:docMk/>
            <pc:sldMk cId="0" sldId="441"/>
            <ac:grpSpMk id="10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#1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21FA8F-8F19-4725-9DDF-97450EBE5BE1}" type="doc">
      <dgm:prSet loTypeId="urn:microsoft.com/office/officeart/2009/3/layout/PieProcess#1" loCatId="list" qsTypeId="urn:microsoft.com/office/officeart/2005/8/quickstyle/simple4#2" qsCatId="simple" csTypeId="urn:microsoft.com/office/officeart/2005/8/colors/accent6_2#1" csCatId="accent6" phldr="1"/>
      <dgm:spPr/>
      <dgm:t>
        <a:bodyPr/>
        <a:lstStyle/>
        <a:p>
          <a:endParaRPr lang="zh-CN" altLang="en-US"/>
        </a:p>
      </dgm:t>
    </dgm:pt>
    <dgm:pt modelId="{E9066467-5962-46D8-83F9-05BD051CEB15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F245C8C9-5488-4EF6-9080-99CD6F2A9AEC}" type="parTrans" cxnId="{BFCD32CB-2BE6-4A5C-A7E6-95342DB1814F}">
      <dgm:prSet/>
      <dgm:spPr/>
      <dgm:t>
        <a:bodyPr/>
        <a:lstStyle/>
        <a:p>
          <a:endParaRPr lang="zh-CN" altLang="en-US" sz="1200"/>
        </a:p>
      </dgm:t>
    </dgm:pt>
    <dgm:pt modelId="{F439FDD1-AFD4-41FA-B9AD-942714DEE938}" type="sibTrans" cxnId="{BFCD32CB-2BE6-4A5C-A7E6-95342DB1814F}">
      <dgm:prSet/>
      <dgm:spPr/>
      <dgm:t>
        <a:bodyPr/>
        <a:lstStyle/>
        <a:p>
          <a:endParaRPr lang="zh-CN" altLang="en-US" sz="1200"/>
        </a:p>
      </dgm:t>
    </dgm:pt>
    <dgm:pt modelId="{9FC56AE6-5BE8-4C5C-B35F-4032A5D7FBC8}">
      <dgm:prSet phldrT="[文本]" custT="1"/>
      <dgm:spPr/>
      <dgm:t>
        <a:bodyPr/>
        <a:lstStyle/>
        <a:p>
          <a:r>
            <a:rPr lang="zh-CN" altLang="en-US" sz="1800" dirty="0"/>
            <a:t>节点表示</a:t>
          </a:r>
        </a:p>
      </dgm:t>
    </dgm:pt>
    <dgm:pt modelId="{02B471AB-A04A-4146-8BBF-E164CF904892}" type="parTrans" cxnId="{E71B71A0-C830-41E5-B09A-0DFC7D564604}">
      <dgm:prSet/>
      <dgm:spPr/>
      <dgm:t>
        <a:bodyPr/>
        <a:lstStyle/>
        <a:p>
          <a:endParaRPr lang="zh-CN" altLang="en-US" sz="1200"/>
        </a:p>
      </dgm:t>
    </dgm:pt>
    <dgm:pt modelId="{964ACA54-23D2-4CA2-8297-296E7BB1308B}" type="sibTrans" cxnId="{E71B71A0-C830-41E5-B09A-0DFC7D564604}">
      <dgm:prSet/>
      <dgm:spPr/>
      <dgm:t>
        <a:bodyPr/>
        <a:lstStyle/>
        <a:p>
          <a:endParaRPr lang="zh-CN" altLang="en-US" sz="1200"/>
        </a:p>
      </dgm:t>
    </dgm:pt>
    <dgm:pt modelId="{73948E9F-4945-4E3A-95A5-59BED2E7904B}">
      <dgm:prSet phldrT="[文本]" custT="1"/>
      <dgm:spPr/>
      <dgm:t>
        <a:bodyPr/>
        <a:lstStyle/>
        <a:p>
          <a:r>
            <a:rPr lang="zh-CN" altLang="en-US" sz="1800" dirty="0"/>
            <a:t>面向任务的节点表示</a:t>
          </a:r>
        </a:p>
      </dgm:t>
    </dgm:pt>
    <dgm:pt modelId="{0613F2FD-9FF9-4EA7-AF12-14FE4C752099}" type="parTrans" cxnId="{213918C8-8F39-4F78-8705-5DAFBC576C63}">
      <dgm:prSet/>
      <dgm:spPr/>
      <dgm:t>
        <a:bodyPr/>
        <a:lstStyle/>
        <a:p>
          <a:endParaRPr lang="zh-CN" altLang="en-US" sz="1200"/>
        </a:p>
      </dgm:t>
    </dgm:pt>
    <dgm:pt modelId="{9DB89E45-DC59-48A8-9B77-7B5FDC42A2A2}" type="sibTrans" cxnId="{213918C8-8F39-4F78-8705-5DAFBC576C63}">
      <dgm:prSet/>
      <dgm:spPr/>
      <dgm:t>
        <a:bodyPr/>
        <a:lstStyle/>
        <a:p>
          <a:endParaRPr lang="zh-CN" altLang="en-US" sz="1200"/>
        </a:p>
      </dgm:t>
    </dgm:pt>
    <dgm:pt modelId="{6E8A2675-C313-4831-B7AB-1BDD143C99D1}">
      <dgm:prSet phldrT="[文本]" custT="1"/>
      <dgm:spPr/>
      <dgm:t>
        <a:bodyPr/>
        <a:lstStyle/>
        <a:p>
          <a:r>
            <a:rPr lang="zh-CN" altLang="en-US" sz="1800" dirty="0"/>
            <a:t>面向任务的节点表示应用范式</a:t>
          </a:r>
        </a:p>
      </dgm:t>
    </dgm:pt>
    <dgm:pt modelId="{1B34FC00-7E5F-4AE4-897E-DDC46111EAEC}" type="parTrans" cxnId="{081CB77F-123E-437B-AD47-B98AE6415894}">
      <dgm:prSet/>
      <dgm:spPr/>
      <dgm:t>
        <a:bodyPr/>
        <a:lstStyle/>
        <a:p>
          <a:endParaRPr lang="zh-CN" altLang="en-US" sz="1200"/>
        </a:p>
      </dgm:t>
    </dgm:pt>
    <dgm:pt modelId="{67999490-C164-4260-B1C4-FF021DFA5D22}" type="sibTrans" cxnId="{081CB77F-123E-437B-AD47-B98AE6415894}">
      <dgm:prSet/>
      <dgm:spPr/>
      <dgm:t>
        <a:bodyPr/>
        <a:lstStyle/>
        <a:p>
          <a:endParaRPr lang="zh-CN" altLang="en-US" sz="1200"/>
        </a:p>
      </dgm:t>
    </dgm:pt>
    <dgm:pt modelId="{250124FB-9F78-4228-9D8D-9D8AE025DDCB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6BB944A2-A3FF-4086-89B1-112D193D19FF}" type="sibTrans" cxnId="{57AF951E-4619-4F5A-B359-31C2E7B21007}">
      <dgm:prSet/>
      <dgm:spPr/>
      <dgm:t>
        <a:bodyPr/>
        <a:lstStyle/>
        <a:p>
          <a:endParaRPr lang="zh-CN" altLang="en-US" sz="1200"/>
        </a:p>
      </dgm:t>
    </dgm:pt>
    <dgm:pt modelId="{A8051833-AC17-485A-B6C4-277537D99A07}" type="parTrans" cxnId="{57AF951E-4619-4F5A-B359-31C2E7B21007}">
      <dgm:prSet/>
      <dgm:spPr/>
      <dgm:t>
        <a:bodyPr/>
        <a:lstStyle/>
        <a:p>
          <a:endParaRPr lang="zh-CN" altLang="en-US" sz="1200"/>
        </a:p>
      </dgm:t>
    </dgm:pt>
    <dgm:pt modelId="{5FDCE361-809F-4F49-B603-6ADA4A92B3AE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93AD761F-DBCB-4EDC-AC61-2B275B2DD524}" type="sibTrans" cxnId="{D83D9B51-6ECB-414A-A695-CDC20F88306F}">
      <dgm:prSet/>
      <dgm:spPr/>
      <dgm:t>
        <a:bodyPr/>
        <a:lstStyle/>
        <a:p>
          <a:endParaRPr lang="zh-CN" altLang="en-US" sz="1200"/>
        </a:p>
      </dgm:t>
    </dgm:pt>
    <dgm:pt modelId="{C69FB69F-0FE5-4C43-846B-C6E68CE5458A}" type="parTrans" cxnId="{D83D9B51-6ECB-414A-A695-CDC20F88306F}">
      <dgm:prSet/>
      <dgm:spPr/>
      <dgm:t>
        <a:bodyPr/>
        <a:lstStyle/>
        <a:p>
          <a:endParaRPr lang="zh-CN" altLang="en-US" sz="1200"/>
        </a:p>
      </dgm:t>
    </dgm:pt>
    <dgm:pt modelId="{AC717111-5B5B-4D67-9A4C-F976311C5FF7}" type="pres">
      <dgm:prSet presAssocID="{C721FA8F-8F19-4725-9DDF-97450EBE5BE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8FF954BE-4242-42FD-9679-D118F5F5B04E}" type="pres">
      <dgm:prSet presAssocID="{E9066467-5962-46D8-83F9-05BD051CEB15}" presName="ParentComposite" presStyleCnt="0"/>
      <dgm:spPr/>
    </dgm:pt>
    <dgm:pt modelId="{67657D46-5C29-4B51-A0A0-13D07B89AB10}" type="pres">
      <dgm:prSet presAssocID="{E9066467-5962-46D8-83F9-05BD051CEB15}" presName="Chord" presStyleLbl="bgShp" presStyleIdx="0" presStyleCnt="3"/>
      <dgm:spPr/>
    </dgm:pt>
    <dgm:pt modelId="{577EB31E-CF88-4603-9678-DCD29BC1B7D2}" type="pres">
      <dgm:prSet presAssocID="{E9066467-5962-46D8-83F9-05BD051CEB15}" presName="Pie" presStyleLbl="alignNode1" presStyleIdx="0" presStyleCnt="3"/>
      <dgm:spPr/>
    </dgm:pt>
    <dgm:pt modelId="{B42B2CCB-020C-4BB6-8C65-9A056C75B910}" type="pres">
      <dgm:prSet presAssocID="{E9066467-5962-46D8-83F9-05BD051CEB15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1D63667-B208-4476-A1E4-64E0490A2B29}" type="pres">
      <dgm:prSet presAssocID="{964ACA54-23D2-4CA2-8297-296E7BB1308B}" presName="negSibTrans" presStyleCnt="0"/>
      <dgm:spPr/>
    </dgm:pt>
    <dgm:pt modelId="{D672511A-CBCE-4EDD-87B0-20DB25D6061C}" type="pres">
      <dgm:prSet presAssocID="{E9066467-5962-46D8-83F9-05BD051CEB15}" presName="composite" presStyleCnt="0"/>
      <dgm:spPr/>
    </dgm:pt>
    <dgm:pt modelId="{BA854D56-E16E-49F7-B3A1-BA4A2E5123C4}" type="pres">
      <dgm:prSet presAssocID="{E9066467-5962-46D8-83F9-05BD051CEB15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37FA05F-6D1E-4222-9DE6-B786D8C195FB}" type="pres">
      <dgm:prSet presAssocID="{F439FDD1-AFD4-41FA-B9AD-942714DEE938}" presName="sibTrans" presStyleCnt="0"/>
      <dgm:spPr/>
    </dgm:pt>
    <dgm:pt modelId="{DAFC9EFF-57F2-4A05-9EFC-A5457F67E27B}" type="pres">
      <dgm:prSet presAssocID="{5FDCE361-809F-4F49-B603-6ADA4A92B3AE}" presName="ParentComposite" presStyleCnt="0"/>
      <dgm:spPr/>
    </dgm:pt>
    <dgm:pt modelId="{DC7EA3ED-693C-4B71-A1BF-E63AED2D467A}" type="pres">
      <dgm:prSet presAssocID="{5FDCE361-809F-4F49-B603-6ADA4A92B3AE}" presName="Chord" presStyleLbl="bgShp" presStyleIdx="1" presStyleCnt="3"/>
      <dgm:spPr/>
    </dgm:pt>
    <dgm:pt modelId="{949ADAD1-1990-496C-BF0C-39833D274C16}" type="pres">
      <dgm:prSet presAssocID="{5FDCE361-809F-4F49-B603-6ADA4A92B3AE}" presName="Pie" presStyleLbl="alignNode1" presStyleIdx="1" presStyleCnt="3"/>
      <dgm:spPr/>
    </dgm:pt>
    <dgm:pt modelId="{EA5B38FE-2092-4313-8DA7-D892A520BC5B}" type="pres">
      <dgm:prSet presAssocID="{5FDCE361-809F-4F49-B603-6ADA4A92B3AE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533926FB-942D-4F40-BCDB-4DBF88946D9B}" type="pres">
      <dgm:prSet presAssocID="{9DB89E45-DC59-48A8-9B77-7B5FDC42A2A2}" presName="negSibTrans" presStyleCnt="0"/>
      <dgm:spPr/>
    </dgm:pt>
    <dgm:pt modelId="{DBA4BC91-71A6-4227-A94F-EBFB691B583E}" type="pres">
      <dgm:prSet presAssocID="{5FDCE361-809F-4F49-B603-6ADA4A92B3AE}" presName="composite" presStyleCnt="0"/>
      <dgm:spPr/>
    </dgm:pt>
    <dgm:pt modelId="{5BE2976C-EFB9-4761-A4A5-681D58EA5397}" type="pres">
      <dgm:prSet presAssocID="{5FDCE361-809F-4F49-B603-6ADA4A92B3A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14B0208F-33A1-413D-A6C4-11C57B30396B}" type="pres">
      <dgm:prSet presAssocID="{93AD761F-DBCB-4EDC-AC61-2B275B2DD524}" presName="sibTrans" presStyleCnt="0"/>
      <dgm:spPr/>
    </dgm:pt>
    <dgm:pt modelId="{A3E3548F-5AD2-4C66-ABC4-A456A66A5FC2}" type="pres">
      <dgm:prSet presAssocID="{250124FB-9F78-4228-9D8D-9D8AE025DDCB}" presName="ParentComposite" presStyleCnt="0"/>
      <dgm:spPr/>
    </dgm:pt>
    <dgm:pt modelId="{93000292-8AA5-43DD-9D5C-9BE5F1E0F1A3}" type="pres">
      <dgm:prSet presAssocID="{250124FB-9F78-4228-9D8D-9D8AE025DDCB}" presName="Chord" presStyleLbl="bgShp" presStyleIdx="2" presStyleCnt="3"/>
      <dgm:spPr/>
    </dgm:pt>
    <dgm:pt modelId="{28E0F3D0-9D05-4C6D-8683-D4A4725F5C4B}" type="pres">
      <dgm:prSet presAssocID="{250124FB-9F78-4228-9D8D-9D8AE025DDCB}" presName="Pie" presStyleLbl="alignNode1" presStyleIdx="2" presStyleCnt="3"/>
      <dgm:spPr/>
    </dgm:pt>
    <dgm:pt modelId="{A526E6C4-7F14-4D0A-9FCC-D2E48E9CD0C6}" type="pres">
      <dgm:prSet presAssocID="{250124FB-9F78-4228-9D8D-9D8AE025DDCB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69CAC4A9-409C-44D8-916E-D4C3FCBD7267}" type="pres">
      <dgm:prSet presAssocID="{67999490-C164-4260-B1C4-FF021DFA5D22}" presName="negSibTrans" presStyleCnt="0"/>
      <dgm:spPr/>
    </dgm:pt>
    <dgm:pt modelId="{6943078C-772E-49FC-BC08-6F7886B4F4AD}" type="pres">
      <dgm:prSet presAssocID="{250124FB-9F78-4228-9D8D-9D8AE025DDCB}" presName="composite" presStyleCnt="0"/>
      <dgm:spPr/>
    </dgm:pt>
    <dgm:pt modelId="{47EA8883-6390-455B-B1B9-ABB1739C9A71}" type="pres">
      <dgm:prSet presAssocID="{250124FB-9F78-4228-9D8D-9D8AE025DDC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7814803-8509-47E1-A0BE-E411FF2A293A}" type="presOf" srcId="{9FC56AE6-5BE8-4C5C-B35F-4032A5D7FBC8}" destId="{BA854D56-E16E-49F7-B3A1-BA4A2E5123C4}" srcOrd="0" destOrd="0" presId="urn:microsoft.com/office/officeart/2009/3/layout/PieProcess#1"/>
    <dgm:cxn modelId="{9B0A7803-3523-42AF-ABAA-C7E276ECE41E}" type="presOf" srcId="{250124FB-9F78-4228-9D8D-9D8AE025DDCB}" destId="{A526E6C4-7F14-4D0A-9FCC-D2E48E9CD0C6}" srcOrd="0" destOrd="0" presId="urn:microsoft.com/office/officeart/2009/3/layout/PieProcess#1"/>
    <dgm:cxn modelId="{57AF951E-4619-4F5A-B359-31C2E7B21007}" srcId="{C721FA8F-8F19-4725-9DDF-97450EBE5BE1}" destId="{250124FB-9F78-4228-9D8D-9D8AE025DDCB}" srcOrd="2" destOrd="0" parTransId="{A8051833-AC17-485A-B6C4-277537D99A07}" sibTransId="{6BB944A2-A3FF-4086-89B1-112D193D19FF}"/>
    <dgm:cxn modelId="{D83D9B51-6ECB-414A-A695-CDC20F88306F}" srcId="{C721FA8F-8F19-4725-9DDF-97450EBE5BE1}" destId="{5FDCE361-809F-4F49-B603-6ADA4A92B3AE}" srcOrd="1" destOrd="0" parTransId="{C69FB69F-0FE5-4C43-846B-C6E68CE5458A}" sibTransId="{93AD761F-DBCB-4EDC-AC61-2B275B2DD524}"/>
    <dgm:cxn modelId="{25B3476C-FDF9-4E9A-AD90-661F2744A097}" type="presOf" srcId="{6E8A2675-C313-4831-B7AB-1BDD143C99D1}" destId="{47EA8883-6390-455B-B1B9-ABB1739C9A71}" srcOrd="0" destOrd="0" presId="urn:microsoft.com/office/officeart/2009/3/layout/PieProcess#1"/>
    <dgm:cxn modelId="{081CB77F-123E-437B-AD47-B98AE6415894}" srcId="{250124FB-9F78-4228-9D8D-9D8AE025DDCB}" destId="{6E8A2675-C313-4831-B7AB-1BDD143C99D1}" srcOrd="0" destOrd="0" parTransId="{1B34FC00-7E5F-4AE4-897E-DDC46111EAEC}" sibTransId="{67999490-C164-4260-B1C4-FF021DFA5D22}"/>
    <dgm:cxn modelId="{3AD01995-C053-4851-B450-F016D0F0CEB1}" type="presOf" srcId="{5FDCE361-809F-4F49-B603-6ADA4A92B3AE}" destId="{EA5B38FE-2092-4313-8DA7-D892A520BC5B}" srcOrd="0" destOrd="0" presId="urn:microsoft.com/office/officeart/2009/3/layout/PieProcess#1"/>
    <dgm:cxn modelId="{5078A998-D1D9-43B1-BCB5-B5B9C8824948}" type="presOf" srcId="{73948E9F-4945-4E3A-95A5-59BED2E7904B}" destId="{5BE2976C-EFB9-4761-A4A5-681D58EA5397}" srcOrd="0" destOrd="0" presId="urn:microsoft.com/office/officeart/2009/3/layout/PieProcess#1"/>
    <dgm:cxn modelId="{03945F9B-D8F5-4B2C-B79E-55650D6F5976}" type="presOf" srcId="{E9066467-5962-46D8-83F9-05BD051CEB15}" destId="{B42B2CCB-020C-4BB6-8C65-9A056C75B910}" srcOrd="0" destOrd="0" presId="urn:microsoft.com/office/officeart/2009/3/layout/PieProcess#1"/>
    <dgm:cxn modelId="{E71B71A0-C830-41E5-B09A-0DFC7D564604}" srcId="{E9066467-5962-46D8-83F9-05BD051CEB15}" destId="{9FC56AE6-5BE8-4C5C-B35F-4032A5D7FBC8}" srcOrd="0" destOrd="0" parTransId="{02B471AB-A04A-4146-8BBF-E164CF904892}" sibTransId="{964ACA54-23D2-4CA2-8297-296E7BB1308B}"/>
    <dgm:cxn modelId="{213918C8-8F39-4F78-8705-5DAFBC576C63}" srcId="{5FDCE361-809F-4F49-B603-6ADA4A92B3AE}" destId="{73948E9F-4945-4E3A-95A5-59BED2E7904B}" srcOrd="0" destOrd="0" parTransId="{0613F2FD-9FF9-4EA7-AF12-14FE4C752099}" sibTransId="{9DB89E45-DC59-48A8-9B77-7B5FDC42A2A2}"/>
    <dgm:cxn modelId="{BFCD32CB-2BE6-4A5C-A7E6-95342DB1814F}" srcId="{C721FA8F-8F19-4725-9DDF-97450EBE5BE1}" destId="{E9066467-5962-46D8-83F9-05BD051CEB15}" srcOrd="0" destOrd="0" parTransId="{F245C8C9-5488-4EF6-9080-99CD6F2A9AEC}" sibTransId="{F439FDD1-AFD4-41FA-B9AD-942714DEE938}"/>
    <dgm:cxn modelId="{CBB7B2E3-7060-4C06-A347-D31827A26F6E}" type="presOf" srcId="{C721FA8F-8F19-4725-9DDF-97450EBE5BE1}" destId="{AC717111-5B5B-4D67-9A4C-F976311C5FF7}" srcOrd="0" destOrd="0" presId="urn:microsoft.com/office/officeart/2009/3/layout/PieProcess#1"/>
    <dgm:cxn modelId="{66603ED4-C161-4027-8D17-373CF0DCD5EE}" type="presParOf" srcId="{AC717111-5B5B-4D67-9A4C-F976311C5FF7}" destId="{8FF954BE-4242-42FD-9679-D118F5F5B04E}" srcOrd="0" destOrd="0" presId="urn:microsoft.com/office/officeart/2009/3/layout/PieProcess#1"/>
    <dgm:cxn modelId="{E47440F6-F5A9-472A-B472-33D64344CA63}" type="presParOf" srcId="{8FF954BE-4242-42FD-9679-D118F5F5B04E}" destId="{67657D46-5C29-4B51-A0A0-13D07B89AB10}" srcOrd="0" destOrd="0" presId="urn:microsoft.com/office/officeart/2009/3/layout/PieProcess#1"/>
    <dgm:cxn modelId="{08A9C5C4-E5CA-40F5-AEFA-7117CB11DE1F}" type="presParOf" srcId="{8FF954BE-4242-42FD-9679-D118F5F5B04E}" destId="{577EB31E-CF88-4603-9678-DCD29BC1B7D2}" srcOrd="1" destOrd="0" presId="urn:microsoft.com/office/officeart/2009/3/layout/PieProcess#1"/>
    <dgm:cxn modelId="{86B3C19C-BAC9-472D-B41A-27E23CAAFA22}" type="presParOf" srcId="{8FF954BE-4242-42FD-9679-D118F5F5B04E}" destId="{B42B2CCB-020C-4BB6-8C65-9A056C75B910}" srcOrd="2" destOrd="0" presId="urn:microsoft.com/office/officeart/2009/3/layout/PieProcess#1"/>
    <dgm:cxn modelId="{433749D5-D14B-47BA-A090-381A27B27B8B}" type="presParOf" srcId="{AC717111-5B5B-4D67-9A4C-F976311C5FF7}" destId="{A1D63667-B208-4476-A1E4-64E0490A2B29}" srcOrd="1" destOrd="0" presId="urn:microsoft.com/office/officeart/2009/3/layout/PieProcess#1"/>
    <dgm:cxn modelId="{BA3EF1F0-B0E0-4E30-8BA2-061A02E8DFAB}" type="presParOf" srcId="{AC717111-5B5B-4D67-9A4C-F976311C5FF7}" destId="{D672511A-CBCE-4EDD-87B0-20DB25D6061C}" srcOrd="2" destOrd="0" presId="urn:microsoft.com/office/officeart/2009/3/layout/PieProcess#1"/>
    <dgm:cxn modelId="{D6D04BA8-8E76-4683-A82E-A83B4AE9C55B}" type="presParOf" srcId="{D672511A-CBCE-4EDD-87B0-20DB25D6061C}" destId="{BA854D56-E16E-49F7-B3A1-BA4A2E5123C4}" srcOrd="0" destOrd="0" presId="urn:microsoft.com/office/officeart/2009/3/layout/PieProcess#1"/>
    <dgm:cxn modelId="{3D42004D-21D8-4816-A0B7-9CF7FB022539}" type="presParOf" srcId="{AC717111-5B5B-4D67-9A4C-F976311C5FF7}" destId="{B37FA05F-6D1E-4222-9DE6-B786D8C195FB}" srcOrd="3" destOrd="0" presId="urn:microsoft.com/office/officeart/2009/3/layout/PieProcess#1"/>
    <dgm:cxn modelId="{2454F1C0-5DD0-4581-8FF2-72213CCE10F8}" type="presParOf" srcId="{AC717111-5B5B-4D67-9A4C-F976311C5FF7}" destId="{DAFC9EFF-57F2-4A05-9EFC-A5457F67E27B}" srcOrd="4" destOrd="0" presId="urn:microsoft.com/office/officeart/2009/3/layout/PieProcess#1"/>
    <dgm:cxn modelId="{D0666AEC-8FC8-4867-9A89-6B4B2D2DF3B9}" type="presParOf" srcId="{DAFC9EFF-57F2-4A05-9EFC-A5457F67E27B}" destId="{DC7EA3ED-693C-4B71-A1BF-E63AED2D467A}" srcOrd="0" destOrd="0" presId="urn:microsoft.com/office/officeart/2009/3/layout/PieProcess#1"/>
    <dgm:cxn modelId="{22903474-D412-407C-A824-C5A93BAA7CB7}" type="presParOf" srcId="{DAFC9EFF-57F2-4A05-9EFC-A5457F67E27B}" destId="{949ADAD1-1990-496C-BF0C-39833D274C16}" srcOrd="1" destOrd="0" presId="urn:microsoft.com/office/officeart/2009/3/layout/PieProcess#1"/>
    <dgm:cxn modelId="{9544506E-2153-4B3E-9105-02FB6347D061}" type="presParOf" srcId="{DAFC9EFF-57F2-4A05-9EFC-A5457F67E27B}" destId="{EA5B38FE-2092-4313-8DA7-D892A520BC5B}" srcOrd="2" destOrd="0" presId="urn:microsoft.com/office/officeart/2009/3/layout/PieProcess#1"/>
    <dgm:cxn modelId="{B14ADEE0-F614-468B-BDAA-E4206F60A208}" type="presParOf" srcId="{AC717111-5B5B-4D67-9A4C-F976311C5FF7}" destId="{533926FB-942D-4F40-BCDB-4DBF88946D9B}" srcOrd="5" destOrd="0" presId="urn:microsoft.com/office/officeart/2009/3/layout/PieProcess#1"/>
    <dgm:cxn modelId="{632CD313-D87A-4813-972D-1F6926185DA9}" type="presParOf" srcId="{AC717111-5B5B-4D67-9A4C-F976311C5FF7}" destId="{DBA4BC91-71A6-4227-A94F-EBFB691B583E}" srcOrd="6" destOrd="0" presId="urn:microsoft.com/office/officeart/2009/3/layout/PieProcess#1"/>
    <dgm:cxn modelId="{8FEBD43A-5797-4E1D-99C4-568B1B1721AA}" type="presParOf" srcId="{DBA4BC91-71A6-4227-A94F-EBFB691B583E}" destId="{5BE2976C-EFB9-4761-A4A5-681D58EA5397}" srcOrd="0" destOrd="0" presId="urn:microsoft.com/office/officeart/2009/3/layout/PieProcess#1"/>
    <dgm:cxn modelId="{27B04A94-1BB4-4203-B4C7-411674BAB005}" type="presParOf" srcId="{AC717111-5B5B-4D67-9A4C-F976311C5FF7}" destId="{14B0208F-33A1-413D-A6C4-11C57B30396B}" srcOrd="7" destOrd="0" presId="urn:microsoft.com/office/officeart/2009/3/layout/PieProcess#1"/>
    <dgm:cxn modelId="{AAFE3E8B-CFE7-4FC2-8DCD-3B624EC2EC45}" type="presParOf" srcId="{AC717111-5B5B-4D67-9A4C-F976311C5FF7}" destId="{A3E3548F-5AD2-4C66-ABC4-A456A66A5FC2}" srcOrd="8" destOrd="0" presId="urn:microsoft.com/office/officeart/2009/3/layout/PieProcess#1"/>
    <dgm:cxn modelId="{F156C416-BB4E-41F0-9C5B-8AA0091767E0}" type="presParOf" srcId="{A3E3548F-5AD2-4C66-ABC4-A456A66A5FC2}" destId="{93000292-8AA5-43DD-9D5C-9BE5F1E0F1A3}" srcOrd="0" destOrd="0" presId="urn:microsoft.com/office/officeart/2009/3/layout/PieProcess#1"/>
    <dgm:cxn modelId="{B9F7FF8F-7CC6-4CD6-B898-B4EF62EF2230}" type="presParOf" srcId="{A3E3548F-5AD2-4C66-ABC4-A456A66A5FC2}" destId="{28E0F3D0-9D05-4C6D-8683-D4A4725F5C4B}" srcOrd="1" destOrd="0" presId="urn:microsoft.com/office/officeart/2009/3/layout/PieProcess#1"/>
    <dgm:cxn modelId="{11CF44D6-8860-4DFC-A1FE-204611BDA246}" type="presParOf" srcId="{A3E3548F-5AD2-4C66-ABC4-A456A66A5FC2}" destId="{A526E6C4-7F14-4D0A-9FCC-D2E48E9CD0C6}" srcOrd="2" destOrd="0" presId="urn:microsoft.com/office/officeart/2009/3/layout/PieProcess#1"/>
    <dgm:cxn modelId="{CC9D53EB-F9CA-447F-AC1B-F48D17917258}" type="presParOf" srcId="{AC717111-5B5B-4D67-9A4C-F976311C5FF7}" destId="{69CAC4A9-409C-44D8-916E-D4C3FCBD7267}" srcOrd="9" destOrd="0" presId="urn:microsoft.com/office/officeart/2009/3/layout/PieProcess#1"/>
    <dgm:cxn modelId="{4CA38BE1-5DC6-4E6F-9639-CA75BEA700A1}" type="presParOf" srcId="{AC717111-5B5B-4D67-9A4C-F976311C5FF7}" destId="{6943078C-772E-49FC-BC08-6F7886B4F4AD}" srcOrd="10" destOrd="0" presId="urn:microsoft.com/office/officeart/2009/3/layout/PieProcess#1"/>
    <dgm:cxn modelId="{1420CE4A-7251-4B7C-B855-B98B26CF8DD1}" type="presParOf" srcId="{6943078C-772E-49FC-BC08-6F7886B4F4AD}" destId="{47EA8883-6390-455B-B1B9-ABB1739C9A71}" srcOrd="0" destOrd="0" presId="urn:microsoft.com/office/officeart/2009/3/layout/PieProcess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57D46-5C29-4B51-A0A0-13D07B89AB10}">
      <dsp:nvSpPr>
        <dsp:cNvPr id="0" name=""/>
        <dsp:cNvSpPr/>
      </dsp:nvSpPr>
      <dsp:spPr>
        <a:xfrm>
          <a:off x="1262" y="517763"/>
          <a:ext cx="593513" cy="593513"/>
        </a:xfrm>
        <a:prstGeom prst="chord">
          <a:avLst>
            <a:gd name="adj1" fmla="val 4800000"/>
            <a:gd name="adj2" fmla="val 1680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7EB31E-CF88-4603-9678-DCD29BC1B7D2}">
      <dsp:nvSpPr>
        <dsp:cNvPr id="0" name=""/>
        <dsp:cNvSpPr/>
      </dsp:nvSpPr>
      <dsp:spPr>
        <a:xfrm>
          <a:off x="60613" y="577114"/>
          <a:ext cx="474810" cy="474810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2B2CCB-020C-4BB6-8C65-9A056C75B910}">
      <dsp:nvSpPr>
        <dsp:cNvPr id="0" name=""/>
        <dsp:cNvSpPr/>
      </dsp:nvSpPr>
      <dsp:spPr>
        <a:xfrm rot="16200000">
          <a:off x="-681277" y="1853168"/>
          <a:ext cx="1721188" cy="35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-681277" y="1853168"/>
        <a:ext cx="1721188" cy="356107"/>
      </dsp:txXfrm>
    </dsp:sp>
    <dsp:sp modelId="{BA854D56-E16E-49F7-B3A1-BA4A2E5123C4}">
      <dsp:nvSpPr>
        <dsp:cNvPr id="0" name=""/>
        <dsp:cNvSpPr/>
      </dsp:nvSpPr>
      <dsp:spPr>
        <a:xfrm>
          <a:off x="416721" y="517763"/>
          <a:ext cx="1187026" cy="237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节点表示</a:t>
          </a:r>
        </a:p>
      </dsp:txBody>
      <dsp:txXfrm>
        <a:off x="416721" y="517763"/>
        <a:ext cx="1187026" cy="2374053"/>
      </dsp:txXfrm>
    </dsp:sp>
    <dsp:sp modelId="{DC7EA3ED-693C-4B71-A1BF-E63AED2D467A}">
      <dsp:nvSpPr>
        <dsp:cNvPr id="0" name=""/>
        <dsp:cNvSpPr/>
      </dsp:nvSpPr>
      <dsp:spPr>
        <a:xfrm>
          <a:off x="1755041" y="517763"/>
          <a:ext cx="593513" cy="593513"/>
        </a:xfrm>
        <a:prstGeom prst="chord">
          <a:avLst>
            <a:gd name="adj1" fmla="val 4800000"/>
            <a:gd name="adj2" fmla="val 1680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9ADAD1-1990-496C-BF0C-39833D274C16}">
      <dsp:nvSpPr>
        <dsp:cNvPr id="0" name=""/>
        <dsp:cNvSpPr/>
      </dsp:nvSpPr>
      <dsp:spPr>
        <a:xfrm>
          <a:off x="1814392" y="577114"/>
          <a:ext cx="474810" cy="47481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5B38FE-2092-4313-8DA7-D892A520BC5B}">
      <dsp:nvSpPr>
        <dsp:cNvPr id="0" name=""/>
        <dsp:cNvSpPr/>
      </dsp:nvSpPr>
      <dsp:spPr>
        <a:xfrm rot="16200000">
          <a:off x="1072500" y="1853168"/>
          <a:ext cx="1721188" cy="35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1072500" y="1853168"/>
        <a:ext cx="1721188" cy="356107"/>
      </dsp:txXfrm>
    </dsp:sp>
    <dsp:sp modelId="{5BE2976C-EFB9-4761-A4A5-681D58EA5397}">
      <dsp:nvSpPr>
        <dsp:cNvPr id="0" name=""/>
        <dsp:cNvSpPr/>
      </dsp:nvSpPr>
      <dsp:spPr>
        <a:xfrm>
          <a:off x="2170500" y="517763"/>
          <a:ext cx="1187026" cy="237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面向任务的节点表示</a:t>
          </a:r>
        </a:p>
      </dsp:txBody>
      <dsp:txXfrm>
        <a:off x="2170500" y="517763"/>
        <a:ext cx="1187026" cy="2374053"/>
      </dsp:txXfrm>
    </dsp:sp>
    <dsp:sp modelId="{93000292-8AA5-43DD-9D5C-9BE5F1E0F1A3}">
      <dsp:nvSpPr>
        <dsp:cNvPr id="0" name=""/>
        <dsp:cNvSpPr/>
      </dsp:nvSpPr>
      <dsp:spPr>
        <a:xfrm>
          <a:off x="3508819" y="517763"/>
          <a:ext cx="593513" cy="593513"/>
        </a:xfrm>
        <a:prstGeom prst="chord">
          <a:avLst>
            <a:gd name="adj1" fmla="val 4800000"/>
            <a:gd name="adj2" fmla="val 1680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E0F3D0-9D05-4C6D-8683-D4A4725F5C4B}">
      <dsp:nvSpPr>
        <dsp:cNvPr id="0" name=""/>
        <dsp:cNvSpPr/>
      </dsp:nvSpPr>
      <dsp:spPr>
        <a:xfrm>
          <a:off x="3568170" y="577114"/>
          <a:ext cx="474810" cy="47481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26E6C4-7F14-4D0A-9FCC-D2E48E9CD0C6}">
      <dsp:nvSpPr>
        <dsp:cNvPr id="0" name=""/>
        <dsp:cNvSpPr/>
      </dsp:nvSpPr>
      <dsp:spPr>
        <a:xfrm rot="16200000">
          <a:off x="2826279" y="1853168"/>
          <a:ext cx="1721188" cy="35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2826279" y="1853168"/>
        <a:ext cx="1721188" cy="356107"/>
      </dsp:txXfrm>
    </dsp:sp>
    <dsp:sp modelId="{47EA8883-6390-455B-B1B9-ABB1739C9A71}">
      <dsp:nvSpPr>
        <dsp:cNvPr id="0" name=""/>
        <dsp:cNvSpPr/>
      </dsp:nvSpPr>
      <dsp:spPr>
        <a:xfrm>
          <a:off x="3924278" y="517763"/>
          <a:ext cx="1187026" cy="237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面向任务的节点表示应用范式</a:t>
          </a:r>
        </a:p>
      </dsp:txBody>
      <dsp:txXfrm>
        <a:off x="3924278" y="517763"/>
        <a:ext cx="1187026" cy="2374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#1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autoTxRot" val="grav"/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</dgm:alg>
            </dgm:if>
            <dgm:else name="Name97">
              <dgm:alg type="tx">
                <dgm:param type="autoTxRot" val="grav"/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2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8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2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4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940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4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1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51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2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33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1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99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23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78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01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42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83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020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5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91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73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9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79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6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39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46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133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1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6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13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33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67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03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63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74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23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57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051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9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57E73-6478-A098-D941-B74343B1C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2E6BD0-57C0-E36E-3ABA-5F08A264D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8D692E-318C-F4A0-6476-FB520B87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5462D-C73D-9D9D-EEAC-85C13D37B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690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67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86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354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303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350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8794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867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714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15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4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60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5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80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4760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406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3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4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63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kumimoji="0" lang="zh-CN" altLang="en-US" sz="18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defRPr sz="16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defRPr sz="1400" u="none" strike="noStrike" kern="1200" cap="none" spc="15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 kumimoji="0" lang="zh-CN" altLang="en-US" sz="14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248" y="1555115"/>
            <a:ext cx="3924776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2025/4/23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defRPr u="none" strike="noStrike" kern="1200" cap="none" spc="150" normalizeH="0" baseline="0"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defRPr u="none" strike="noStrike" kern="1200" cap="none" spc="150" normalizeH="0" baseline="0"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defRPr u="none" strike="noStrike" kern="1200" cap="none" spc="150" normalizeH="0" baseline="0"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深度判别模型与应用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8290" y="429"/>
              <a:ext cx="575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目标检测与语义分割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2F32F81-00DC-46E4-AD14-2E6320F0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53" y="2042377"/>
            <a:ext cx="7142205" cy="3097439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7AA1E5C9-9757-46A9-A0D8-751534288869}"/>
              </a:ext>
            </a:extLst>
          </p:cNvPr>
          <p:cNvSpPr/>
          <p:nvPr/>
        </p:nvSpPr>
        <p:spPr>
          <a:xfrm rot="16200000">
            <a:off x="2358348" y="3023721"/>
            <a:ext cx="259492" cy="44916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B85A71-89A0-4ACB-8C46-54E6A95C2DDA}"/>
              </a:ext>
            </a:extLst>
          </p:cNvPr>
          <p:cNvSpPr txBox="1"/>
          <p:nvPr/>
        </p:nvSpPr>
        <p:spPr>
          <a:xfrm>
            <a:off x="1477927" y="53926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共享上游特征提取器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0FB4F-0D68-49E8-9F28-7227BDF8165B}"/>
              </a:ext>
            </a:extLst>
          </p:cNvPr>
          <p:cNvSpPr txBox="1"/>
          <p:nvPr/>
        </p:nvSpPr>
        <p:spPr>
          <a:xfrm>
            <a:off x="7384458" y="3518535"/>
            <a:ext cx="1653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不同的任务输出头（对比与普通分类</a:t>
            </a:r>
            <a:r>
              <a:rPr lang="en-US" altLang="zh-CN" dirty="0"/>
              <a:t>CNN</a:t>
            </a:r>
            <a:r>
              <a:rPr lang="zh-CN" altLang="en-US" dirty="0"/>
              <a:t>的区别）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FCA986-ABF8-4567-97D6-11E0FDFE2BC4}"/>
              </a:ext>
            </a:extLst>
          </p:cNvPr>
          <p:cNvSpPr/>
          <p:nvPr/>
        </p:nvSpPr>
        <p:spPr>
          <a:xfrm>
            <a:off x="4046838" y="1797908"/>
            <a:ext cx="3422821" cy="1357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B08F24-DBAA-40ED-B9F4-165CDF350FAC}"/>
              </a:ext>
            </a:extLst>
          </p:cNvPr>
          <p:cNvSpPr txBox="1"/>
          <p:nvPr/>
        </p:nvSpPr>
        <p:spPr>
          <a:xfrm>
            <a:off x="4018002" y="14586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语义分割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DA57E7-721B-4C98-AAAE-77DFBC8E4CA8}"/>
              </a:ext>
            </a:extLst>
          </p:cNvPr>
          <p:cNvSpPr/>
          <p:nvPr/>
        </p:nvSpPr>
        <p:spPr>
          <a:xfrm>
            <a:off x="4940645" y="3287384"/>
            <a:ext cx="2443814" cy="870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64EC07-B20C-4C1C-9509-C49CDA5862B3}"/>
              </a:ext>
            </a:extLst>
          </p:cNvPr>
          <p:cNvSpPr txBox="1"/>
          <p:nvPr/>
        </p:nvSpPr>
        <p:spPr>
          <a:xfrm>
            <a:off x="4715867" y="56517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mubiao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A43D8C-9AFB-4A6A-B763-D9B964BA3FE6}"/>
              </a:ext>
            </a:extLst>
          </p:cNvPr>
          <p:cNvSpPr txBox="1"/>
          <p:nvPr/>
        </p:nvSpPr>
        <p:spPr>
          <a:xfrm>
            <a:off x="4862380" y="41580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3550321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B8D363B-0DD6-4592-877E-C29354826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40" y="2264632"/>
            <a:ext cx="7353300" cy="31813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6B6DFF-E903-4AA3-87B1-2C032ABA22AF}"/>
              </a:ext>
            </a:extLst>
          </p:cNvPr>
          <p:cNvSpPr txBox="1"/>
          <p:nvPr/>
        </p:nvSpPr>
        <p:spPr>
          <a:xfrm>
            <a:off x="2236573" y="1895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104B07-FBAF-46F2-AE4F-9DE27F2110E8}"/>
              </a:ext>
            </a:extLst>
          </p:cNvPr>
          <p:cNvSpPr txBox="1"/>
          <p:nvPr/>
        </p:nvSpPr>
        <p:spPr>
          <a:xfrm>
            <a:off x="5614087" y="1930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2207964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2C315D6-CED6-4E8D-85AE-EAB36A29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27" y="1917065"/>
            <a:ext cx="6359868" cy="45936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740B5D-E0FA-4CD5-B6E8-D641654BDFB4}"/>
              </a:ext>
            </a:extLst>
          </p:cNvPr>
          <p:cNvSpPr txBox="1"/>
          <p:nvPr/>
        </p:nvSpPr>
        <p:spPr>
          <a:xfrm>
            <a:off x="2866767" y="154773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目标检测的两大类方法</a:t>
            </a:r>
          </a:p>
        </p:txBody>
      </p:sp>
    </p:spTree>
    <p:extLst>
      <p:ext uri="{BB962C8B-B14F-4D97-AF65-F5344CB8AC3E}">
        <p14:creationId xmlns:p14="http://schemas.microsoft.com/office/powerpoint/2010/main" val="2853106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3FACE1-7E70-44FE-BD58-A4802CC77CAB}"/>
              </a:ext>
            </a:extLst>
          </p:cNvPr>
          <p:cNvSpPr txBox="1"/>
          <p:nvPr/>
        </p:nvSpPr>
        <p:spPr>
          <a:xfrm>
            <a:off x="383059" y="105727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两阶段检测方法：</a:t>
            </a:r>
            <a:r>
              <a:rPr lang="en-US" altLang="zh-CN" dirty="0"/>
              <a:t>RCNN</a:t>
            </a:r>
            <a:r>
              <a:rPr lang="zh-CN" altLang="en-US" dirty="0"/>
              <a:t>家族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C81B57-8AB3-4CA2-87D8-04BD26B69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59" y="1958875"/>
            <a:ext cx="3823103" cy="276140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B28DA2-34B1-4429-8913-3799A42AF152}"/>
              </a:ext>
            </a:extLst>
          </p:cNvPr>
          <p:cNvSpPr/>
          <p:nvPr/>
        </p:nvSpPr>
        <p:spPr>
          <a:xfrm>
            <a:off x="484505" y="2471351"/>
            <a:ext cx="1727354" cy="2304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8BE01-495F-4F15-9325-9905BB7DA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5" y="2416472"/>
            <a:ext cx="6420171" cy="22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19BFDCB-D983-4CF0-B2A0-B8F304DEE348}"/>
              </a:ext>
            </a:extLst>
          </p:cNvPr>
          <p:cNvSpPr txBox="1"/>
          <p:nvPr/>
        </p:nvSpPr>
        <p:spPr>
          <a:xfrm>
            <a:off x="242253" y="3244334"/>
            <a:ext cx="11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Stage</a:t>
            </a:r>
            <a:endParaRPr lang="zh-CN" altLang="en-US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FF1BA0-7ECD-4355-B8D7-7BC16522CCF4}"/>
              </a:ext>
            </a:extLst>
          </p:cNvPr>
          <p:cNvSpPr/>
          <p:nvPr/>
        </p:nvSpPr>
        <p:spPr>
          <a:xfrm>
            <a:off x="1380193" y="1090981"/>
            <a:ext cx="457200" cy="46760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56ECA-7B42-40DF-880C-5AA6FB5565F3}"/>
              </a:ext>
            </a:extLst>
          </p:cNvPr>
          <p:cNvSpPr txBox="1"/>
          <p:nvPr/>
        </p:nvSpPr>
        <p:spPr>
          <a:xfrm>
            <a:off x="1837393" y="967740"/>
            <a:ext cx="70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Stage-1: Extract Region Proposals</a:t>
            </a:r>
            <a:r>
              <a:rPr lang="zh-CN" altLang="en-US" dirty="0"/>
              <a:t>，</a:t>
            </a:r>
            <a:r>
              <a:rPr lang="zh-CN" altLang="en-US" sz="1600" dirty="0"/>
              <a:t>基于图片提出若干可能包含物体的区域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77E243-AE99-4DBC-9843-D982502DCCB4}"/>
              </a:ext>
            </a:extLst>
          </p:cNvPr>
          <p:cNvSpPr txBox="1"/>
          <p:nvPr/>
        </p:nvSpPr>
        <p:spPr>
          <a:xfrm>
            <a:off x="1837393" y="3244334"/>
            <a:ext cx="551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Stage-2: Region Classification</a:t>
            </a:r>
            <a:r>
              <a:rPr lang="zh-CN" altLang="en-US" dirty="0"/>
              <a:t>，对区域内物体进行分类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537358-4500-4746-9561-CB6387F655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t="16647" r="59042" b="29047"/>
          <a:stretch/>
        </p:blipFill>
        <p:spPr>
          <a:xfrm>
            <a:off x="1837393" y="1563370"/>
            <a:ext cx="1371600" cy="12005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FE8A90-C675-402D-8313-135FA6FA37BB}"/>
              </a:ext>
            </a:extLst>
          </p:cNvPr>
          <p:cNvSpPr txBox="1"/>
          <p:nvPr/>
        </p:nvSpPr>
        <p:spPr>
          <a:xfrm>
            <a:off x="3433504" y="1978957"/>
            <a:ext cx="362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RCNN</a:t>
            </a:r>
            <a:r>
              <a:rPr lang="zh-CN" altLang="en-US" dirty="0"/>
              <a:t>：采用</a:t>
            </a:r>
            <a:r>
              <a:rPr lang="en-US" altLang="zh-CN" dirty="0"/>
              <a:t>Selective Search</a:t>
            </a:r>
            <a:r>
              <a:rPr lang="zh-CN" altLang="en-US" dirty="0"/>
              <a:t>的方法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528A1C-536C-4A2F-9BB9-605CC157F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16" y="3704342"/>
            <a:ext cx="4403930" cy="15163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47E7BB-5DB7-4E08-93ED-C14DC9D4E704}"/>
              </a:ext>
            </a:extLst>
          </p:cNvPr>
          <p:cNvSpPr txBox="1"/>
          <p:nvPr/>
        </p:nvSpPr>
        <p:spPr>
          <a:xfrm>
            <a:off x="3167202" y="5397686"/>
            <a:ext cx="416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RCNN</a:t>
            </a:r>
            <a:r>
              <a:rPr lang="zh-CN" altLang="en-US" dirty="0"/>
              <a:t>：对每一个类建立一个</a:t>
            </a:r>
            <a:r>
              <a:rPr lang="en-US" altLang="zh-CN" dirty="0"/>
              <a:t>SVM</a:t>
            </a:r>
            <a:r>
              <a:rPr lang="zh-CN" altLang="en-US" dirty="0"/>
              <a:t>分类器</a:t>
            </a:r>
          </a:p>
        </p:txBody>
      </p:sp>
    </p:spTree>
    <p:extLst>
      <p:ext uri="{BB962C8B-B14F-4D97-AF65-F5344CB8AC3E}">
        <p14:creationId xmlns:p14="http://schemas.microsoft.com/office/powerpoint/2010/main" val="3816618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62" y="429"/>
              <a:ext cx="978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B6C3B85-E885-4494-9EB7-29DBF477300C}"/>
              </a:ext>
            </a:extLst>
          </p:cNvPr>
          <p:cNvSpPr txBox="1"/>
          <p:nvPr/>
        </p:nvSpPr>
        <p:spPr>
          <a:xfrm>
            <a:off x="344315" y="1080135"/>
            <a:ext cx="686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RCNN</a:t>
            </a:r>
            <a:r>
              <a:rPr lang="zh-CN" altLang="en-US" dirty="0"/>
              <a:t>：采用</a:t>
            </a:r>
            <a:r>
              <a:rPr lang="en-US" altLang="zh-CN" dirty="0"/>
              <a:t>Selective Search</a:t>
            </a:r>
            <a:r>
              <a:rPr lang="zh-CN" altLang="en-US" dirty="0"/>
              <a:t>的方法，怎么把图片中的物体框出来？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D1C34C-B7A3-46AE-A2EF-7D37EA95E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91" y="1560592"/>
            <a:ext cx="4304909" cy="3772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AF99D3-F5B4-45A8-BB2B-74C914587EDD}"/>
              </a:ext>
            </a:extLst>
          </p:cNvPr>
          <p:cNvSpPr txBox="1"/>
          <p:nvPr/>
        </p:nvSpPr>
        <p:spPr>
          <a:xfrm>
            <a:off x="4687743" y="1560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颜色？形状？纹理？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ADFEF-C9BF-49BC-AC11-FB3DC5232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743" y="2041049"/>
            <a:ext cx="3792100" cy="3070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70F3D4-37F1-4D0E-AA09-CC51813AD1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05" b="12519"/>
          <a:stretch/>
        </p:blipFill>
        <p:spPr>
          <a:xfrm>
            <a:off x="2550896" y="5223114"/>
            <a:ext cx="4399005" cy="15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5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97E2F28-A6B2-485E-AD86-7045C7E047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t="13352" r="53044"/>
          <a:stretch/>
        </p:blipFill>
        <p:spPr>
          <a:xfrm>
            <a:off x="2174789" y="2026509"/>
            <a:ext cx="3935307" cy="1888482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978334F6-1263-442F-B107-33A9CBB48E86}"/>
              </a:ext>
            </a:extLst>
          </p:cNvPr>
          <p:cNvSpPr/>
          <p:nvPr/>
        </p:nvSpPr>
        <p:spPr>
          <a:xfrm rot="16200000">
            <a:off x="3143003" y="2976571"/>
            <a:ext cx="302740" cy="19868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3BC2DB-A125-4711-8061-8D87106786D4}"/>
              </a:ext>
            </a:extLst>
          </p:cNvPr>
          <p:cNvSpPr txBox="1"/>
          <p:nvPr/>
        </p:nvSpPr>
        <p:spPr>
          <a:xfrm>
            <a:off x="2300948" y="4149306"/>
            <a:ext cx="2187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Selective Search</a:t>
            </a:r>
            <a:r>
              <a:rPr lang="zh-CN" altLang="en-US" dirty="0"/>
              <a:t>提取</a:t>
            </a:r>
            <a:r>
              <a:rPr lang="en-US" altLang="zh-CN" dirty="0"/>
              <a:t>2k</a:t>
            </a:r>
            <a:r>
              <a:rPr lang="zh-CN" altLang="en-US" dirty="0"/>
              <a:t>个置信度高的候选框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7DB336-7E56-4471-9EC4-B96B14426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031" y="3860591"/>
            <a:ext cx="1340065" cy="10662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F6A3D3-2BCC-4E72-B16E-1C6C61BBC05C}"/>
              </a:ext>
            </a:extLst>
          </p:cNvPr>
          <p:cNvSpPr txBox="1"/>
          <p:nvPr/>
        </p:nvSpPr>
        <p:spPr>
          <a:xfrm>
            <a:off x="4680123" y="4887970"/>
            <a:ext cx="340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正负例提取依据，</a:t>
            </a:r>
            <a:r>
              <a:rPr lang="en-US" altLang="zh-CN" sz="1600" dirty="0" err="1"/>
              <a:t>IoU</a:t>
            </a:r>
            <a:r>
              <a:rPr lang="en-US" altLang="zh-CN" sz="1600" dirty="0"/>
              <a:t>&gt;50%</a:t>
            </a:r>
            <a:r>
              <a:rPr lang="zh-CN" altLang="en-US" sz="1600" dirty="0"/>
              <a:t>才是正例</a:t>
            </a:r>
          </a:p>
        </p:txBody>
      </p:sp>
    </p:spTree>
    <p:extLst>
      <p:ext uri="{BB962C8B-B14F-4D97-AF65-F5344CB8AC3E}">
        <p14:creationId xmlns:p14="http://schemas.microsoft.com/office/powerpoint/2010/main" val="2249501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9239551-A202-4E50-980E-7EFF3142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21" y="3098171"/>
            <a:ext cx="5650557" cy="1945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F0C524-19DF-4F98-A733-8B622DBE4F44}"/>
              </a:ext>
            </a:extLst>
          </p:cNvPr>
          <p:cNvSpPr txBox="1"/>
          <p:nvPr/>
        </p:nvSpPr>
        <p:spPr>
          <a:xfrm>
            <a:off x="422545" y="1080135"/>
            <a:ext cx="5455340" cy="170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Stage-2: Region Classification</a:t>
            </a:r>
            <a:r>
              <a:rPr lang="zh-CN" altLang="en-US" dirty="0"/>
              <a:t>，对区域内物体进行分类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将目标区域方所到相应大小；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通过预训练过的</a:t>
            </a:r>
            <a:r>
              <a:rPr lang="en-US" altLang="zh-CN" b="1" dirty="0"/>
              <a:t>CNN</a:t>
            </a:r>
            <a:r>
              <a:rPr lang="zh-CN" altLang="en-US" dirty="0"/>
              <a:t>提取深度特征；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每个深度特征都接若干个</a:t>
            </a:r>
            <a:r>
              <a:rPr lang="en-US" altLang="zh-CN" b="1" dirty="0"/>
              <a:t>SVM</a:t>
            </a:r>
            <a:r>
              <a:rPr lang="zh-CN" altLang="en-US" dirty="0"/>
              <a:t>进行置信度分类；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6286BA-E83C-461D-A5B7-239DEA1BBC8A}"/>
              </a:ext>
            </a:extLst>
          </p:cNvPr>
          <p:cNvSpPr txBox="1"/>
          <p:nvPr/>
        </p:nvSpPr>
        <p:spPr>
          <a:xfrm>
            <a:off x="5231584" y="5518625"/>
            <a:ext cx="320312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i="1" dirty="0"/>
              <a:t>预训练的</a:t>
            </a:r>
            <a:r>
              <a:rPr lang="en-US" altLang="zh-CN" i="1" dirty="0"/>
              <a:t>CNN</a:t>
            </a:r>
            <a:r>
              <a:rPr lang="zh-CN" altLang="en-US" i="1" dirty="0"/>
              <a:t>怎么微调呢？</a:t>
            </a:r>
            <a:endParaRPr lang="en-US" altLang="zh-CN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/>
              <a:t>SVM</a:t>
            </a:r>
            <a:r>
              <a:rPr lang="zh-CN" altLang="en-US" i="1" dirty="0"/>
              <a:t>怎么训练呢？</a:t>
            </a:r>
            <a:endParaRPr lang="en-US" altLang="zh-CN" i="1" dirty="0"/>
          </a:p>
          <a:p>
            <a:pPr>
              <a:lnSpc>
                <a:spcPct val="150000"/>
              </a:lnSpc>
            </a:pPr>
            <a:endParaRPr lang="zh-CN" altLang="en-US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DA785F-C0E5-4C5C-BFCC-B702C2FB3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45" y="5068901"/>
            <a:ext cx="2335417" cy="17588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F4EB9D-7791-4528-859C-2A2A5E8F2CC2}"/>
              </a:ext>
            </a:extLst>
          </p:cNvPr>
          <p:cNvSpPr txBox="1"/>
          <p:nvPr/>
        </p:nvSpPr>
        <p:spPr>
          <a:xfrm>
            <a:off x="2520778" y="5562560"/>
            <a:ext cx="156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为什么不能直接使用</a:t>
            </a:r>
            <a:r>
              <a:rPr lang="en-US" altLang="zh-CN" dirty="0"/>
              <a:t>CNN</a:t>
            </a:r>
            <a:r>
              <a:rPr lang="zh-CN" altLang="en-US" dirty="0"/>
              <a:t>进行分类？</a:t>
            </a:r>
          </a:p>
        </p:txBody>
      </p:sp>
    </p:spTree>
    <p:extLst>
      <p:ext uri="{BB962C8B-B14F-4D97-AF65-F5344CB8AC3E}">
        <p14:creationId xmlns:p14="http://schemas.microsoft.com/office/powerpoint/2010/main" val="3640709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320312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预训练的</a:t>
            </a:r>
            <a:r>
              <a:rPr lang="en-US" altLang="zh-CN" dirty="0"/>
              <a:t>CNN</a:t>
            </a:r>
            <a:r>
              <a:rPr lang="zh-CN" altLang="en-US" dirty="0"/>
              <a:t>怎么微调呢？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SVM</a:t>
            </a:r>
            <a:r>
              <a:rPr lang="zh-CN" altLang="en-US" dirty="0"/>
              <a:t>怎么训练呢？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3EDDB4-D4D3-4396-9F1B-EA7722B46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7" y="2133163"/>
            <a:ext cx="6524368" cy="2699297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4D4AEBB0-DA84-454B-B579-1C4FF9526779}"/>
              </a:ext>
            </a:extLst>
          </p:cNvPr>
          <p:cNvCxnSpPr/>
          <p:nvPr/>
        </p:nvCxnSpPr>
        <p:spPr>
          <a:xfrm rot="16200000" flipH="1">
            <a:off x="6439799" y="4944632"/>
            <a:ext cx="1231818" cy="531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3C36F-F33E-40F0-AE20-3A302E304D7C}"/>
              </a:ext>
            </a:extLst>
          </p:cNvPr>
          <p:cNvSpPr txBox="1"/>
          <p:nvPr/>
        </p:nvSpPr>
        <p:spPr>
          <a:xfrm>
            <a:off x="5806767" y="5811947"/>
            <a:ext cx="2416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输入给</a:t>
            </a:r>
            <a:r>
              <a:rPr lang="en-US" altLang="zh-CN" sz="1600" dirty="0"/>
              <a:t>SVM</a:t>
            </a:r>
            <a:r>
              <a:rPr lang="zh-CN" altLang="en-US" sz="1600" dirty="0"/>
              <a:t>做训练和预测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0844B86E-EE8C-4460-88F5-BD2948723DED}"/>
              </a:ext>
            </a:extLst>
          </p:cNvPr>
          <p:cNvCxnSpPr/>
          <p:nvPr/>
        </p:nvCxnSpPr>
        <p:spPr>
          <a:xfrm rot="16200000" flipV="1">
            <a:off x="6496564" y="1782462"/>
            <a:ext cx="1167714" cy="580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BCF1A3C-0CEE-4BD8-8FBE-770C20CDE06A}"/>
              </a:ext>
            </a:extLst>
          </p:cNvPr>
          <p:cNvSpPr txBox="1"/>
          <p:nvPr/>
        </p:nvSpPr>
        <p:spPr>
          <a:xfrm>
            <a:off x="5254278" y="116638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改成</a:t>
            </a:r>
            <a:r>
              <a:rPr lang="en-US" altLang="zh-CN" dirty="0"/>
              <a:t>N+1</a:t>
            </a:r>
            <a:r>
              <a:rPr lang="zh-CN" altLang="en-US" dirty="0"/>
              <a:t>的输出头进行分类微调</a:t>
            </a:r>
          </a:p>
        </p:txBody>
      </p:sp>
    </p:spTree>
    <p:extLst>
      <p:ext uri="{BB962C8B-B14F-4D97-AF65-F5344CB8AC3E}">
        <p14:creationId xmlns:p14="http://schemas.microsoft.com/office/powerpoint/2010/main" val="1144542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320312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预训练的</a:t>
            </a:r>
            <a:r>
              <a:rPr lang="en-US" altLang="zh-CN" dirty="0"/>
              <a:t>CNN</a:t>
            </a:r>
            <a:r>
              <a:rPr lang="zh-CN" altLang="en-US" dirty="0"/>
              <a:t>怎么微调呢？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SVM</a:t>
            </a:r>
            <a:r>
              <a:rPr lang="zh-CN" altLang="en-US" dirty="0"/>
              <a:t>怎么训练呢？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3EDDB4-D4D3-4396-9F1B-EA7722B46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7" y="2133163"/>
            <a:ext cx="6524368" cy="2699297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4D4AEBB0-DA84-454B-B579-1C4FF9526779}"/>
              </a:ext>
            </a:extLst>
          </p:cNvPr>
          <p:cNvCxnSpPr/>
          <p:nvPr/>
        </p:nvCxnSpPr>
        <p:spPr>
          <a:xfrm rot="16200000" flipH="1">
            <a:off x="6439799" y="4944632"/>
            <a:ext cx="1231818" cy="531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3C36F-F33E-40F0-AE20-3A302E304D7C}"/>
              </a:ext>
            </a:extLst>
          </p:cNvPr>
          <p:cNvSpPr txBox="1"/>
          <p:nvPr/>
        </p:nvSpPr>
        <p:spPr>
          <a:xfrm>
            <a:off x="4985789" y="5827336"/>
            <a:ext cx="382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/>
              <a:t>region proposals</a:t>
            </a:r>
            <a:r>
              <a:rPr lang="zh-CN" altLang="en-US" sz="1600" dirty="0"/>
              <a:t>中的正负例进行微调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0844B86E-EE8C-4460-88F5-BD2948723DED}"/>
              </a:ext>
            </a:extLst>
          </p:cNvPr>
          <p:cNvCxnSpPr/>
          <p:nvPr/>
        </p:nvCxnSpPr>
        <p:spPr>
          <a:xfrm rot="16200000" flipV="1">
            <a:off x="6496564" y="1782462"/>
            <a:ext cx="1167714" cy="580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BCF1A3C-0CEE-4BD8-8FBE-770C20CDE06A}"/>
              </a:ext>
            </a:extLst>
          </p:cNvPr>
          <p:cNvSpPr txBox="1"/>
          <p:nvPr/>
        </p:nvSpPr>
        <p:spPr>
          <a:xfrm>
            <a:off x="5254278" y="1166387"/>
            <a:ext cx="40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region proposals</a:t>
            </a:r>
            <a:r>
              <a:rPr lang="zh-CN" altLang="en-US" dirty="0"/>
              <a:t>中的正例进行微调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CB1739-EA40-4BA3-A3D3-192FA0CC8F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0" t="33739" r="53044" b="23633"/>
          <a:stretch/>
        </p:blipFill>
        <p:spPr>
          <a:xfrm>
            <a:off x="4263081" y="1034808"/>
            <a:ext cx="1072257" cy="9290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79819A-62AE-4998-A523-7F1114EA05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0" t="33739" r="53044" b="23633"/>
          <a:stretch/>
        </p:blipFill>
        <p:spPr>
          <a:xfrm>
            <a:off x="3913532" y="5532074"/>
            <a:ext cx="1072257" cy="9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4" name="矩形 3"/>
            <p:cNvSpPr/>
            <p:nvPr/>
          </p:nvSpPr>
          <p:spPr>
            <a:xfrm>
              <a:off x="2701" y="429"/>
              <a:ext cx="11346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7" name="圆角矩形 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4" y="254"/>
              <a:ext cx="1946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内容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5F0019-1246-4011-99F7-D587CBA9787A}"/>
              </a:ext>
            </a:extLst>
          </p:cNvPr>
          <p:cNvGrpSpPr/>
          <p:nvPr/>
        </p:nvGrpSpPr>
        <p:grpSpPr>
          <a:xfrm>
            <a:off x="476250" y="1350714"/>
            <a:ext cx="7954010" cy="460375"/>
            <a:chOff x="814" y="3480"/>
            <a:chExt cx="12526" cy="725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C7F2F42-3DB0-49C9-B51B-6025D22E06FB}"/>
                </a:ext>
              </a:extLst>
            </p:cNvPr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DECA093-C531-42B4-9EA7-1DDE3A3BB8EC}"/>
                </a:ext>
              </a:extLst>
            </p:cNvPr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判别模型 </a:t>
              </a:r>
              <a:r>
                <a:rPr lang="en-US" altLang="zh-CN" sz="2400" dirty="0">
                  <a:sym typeface="+mn-ea"/>
                </a:rPr>
                <a:t>vs. </a:t>
              </a:r>
              <a:r>
                <a:rPr lang="zh-CN" altLang="en-US" sz="2400" dirty="0">
                  <a:sym typeface="+mn-ea"/>
                </a:rPr>
                <a:t>生成模型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A07788-D399-4EB3-8C40-EF1E747743FB}"/>
              </a:ext>
            </a:extLst>
          </p:cNvPr>
          <p:cNvGrpSpPr/>
          <p:nvPr/>
        </p:nvGrpSpPr>
        <p:grpSpPr>
          <a:xfrm>
            <a:off x="476250" y="2045404"/>
            <a:ext cx="7954010" cy="460375"/>
            <a:chOff x="814" y="3480"/>
            <a:chExt cx="12526" cy="725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7D6E32-174E-41CE-8529-ACEFA57D132E}"/>
                </a:ext>
              </a:extLst>
            </p:cNvPr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58E9146-4924-46C1-96C1-BBD69952E4C9}"/>
                </a:ext>
              </a:extLst>
            </p:cNvPr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判别模型应用</a:t>
              </a:r>
              <a:r>
                <a:rPr lang="en-US" altLang="zh-CN" sz="2400" dirty="0">
                  <a:sym typeface="+mn-ea"/>
                </a:rPr>
                <a:t>I</a:t>
              </a:r>
              <a:r>
                <a:rPr lang="zh-CN" altLang="en-US" sz="2400" dirty="0">
                  <a:sym typeface="+mn-ea"/>
                </a:rPr>
                <a:t>：目标检测与语义分割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2D694B0-CC95-443A-B986-2306F1CF6B10}"/>
              </a:ext>
            </a:extLst>
          </p:cNvPr>
          <p:cNvGrpSpPr/>
          <p:nvPr/>
        </p:nvGrpSpPr>
        <p:grpSpPr>
          <a:xfrm>
            <a:off x="476250" y="2740094"/>
            <a:ext cx="7954010" cy="460375"/>
            <a:chOff x="814" y="3480"/>
            <a:chExt cx="12526" cy="725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16A3297-C4E4-45D2-88E7-A21DCD06522F}"/>
                </a:ext>
              </a:extLst>
            </p:cNvPr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EB76FBC-A541-4A2C-880B-CEB1D7B03A1E}"/>
                </a:ext>
              </a:extLst>
            </p:cNvPr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判别模型应用</a:t>
              </a:r>
              <a:r>
                <a:rPr lang="en-US" altLang="zh-CN" sz="2400" dirty="0">
                  <a:sym typeface="+mn-ea"/>
                </a:rPr>
                <a:t>II</a:t>
              </a:r>
              <a:r>
                <a:rPr lang="zh-CN" altLang="en-US" sz="2400" dirty="0">
                  <a:sym typeface="+mn-ea"/>
                </a:rPr>
                <a:t>：点云</a:t>
              </a:r>
              <a:r>
                <a:rPr lang="en-US" altLang="zh-CN" sz="2400" dirty="0">
                  <a:sym typeface="+mn-ea"/>
                </a:rPr>
                <a:t>&amp;</a:t>
              </a:r>
              <a:r>
                <a:rPr lang="zh-CN" altLang="en-US" sz="2400" dirty="0">
                  <a:sym typeface="+mn-ea"/>
                </a:rPr>
                <a:t>图结构建模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33606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RCNN</a:t>
            </a:r>
            <a:r>
              <a:rPr lang="zh-CN" altLang="en-US" dirty="0"/>
              <a:t>家族其他模型：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BFB8DC-14AB-4879-8691-B9D009AE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6" y="3580627"/>
            <a:ext cx="7372350" cy="3181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C4D7A-C9A3-4C39-8757-469EF6591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6" y="1494488"/>
            <a:ext cx="5650557" cy="19456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94451F-40D3-4D58-AA31-609E7244CF1B}"/>
              </a:ext>
            </a:extLst>
          </p:cNvPr>
          <p:cNvSpPr txBox="1"/>
          <p:nvPr/>
        </p:nvSpPr>
        <p:spPr>
          <a:xfrm>
            <a:off x="696396" y="3506487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SPP-Net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02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33606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RCNN</a:t>
            </a:r>
            <a:r>
              <a:rPr lang="zh-CN" altLang="en-US" dirty="0"/>
              <a:t>家族其他模型：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A5C40F-63D4-429A-98D6-AC4B58F0E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9" y="4070987"/>
            <a:ext cx="5635206" cy="22742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D6FD9B-F69E-43C6-A76A-33FC31F6CC52}"/>
              </a:ext>
            </a:extLst>
          </p:cNvPr>
          <p:cNvSpPr txBox="1"/>
          <p:nvPr/>
        </p:nvSpPr>
        <p:spPr>
          <a:xfrm>
            <a:off x="509815" y="3886321"/>
            <a:ext cx="11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Fast-RCNN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9B0C62-F0C5-41FE-A40C-A8D63678D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72" y="1675765"/>
            <a:ext cx="5650557" cy="19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1EB9B-D07A-4E02-B942-7DE93B011423}"/>
              </a:ext>
            </a:extLst>
          </p:cNvPr>
          <p:cNvSpPr txBox="1"/>
          <p:nvPr/>
        </p:nvSpPr>
        <p:spPr>
          <a:xfrm>
            <a:off x="416543" y="1482811"/>
            <a:ext cx="8509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Two-Stage</a:t>
            </a:r>
            <a:r>
              <a:rPr lang="zh-CN" altLang="en-US" sz="1400" dirty="0">
                <a:latin typeface="+mn-ea"/>
              </a:rPr>
              <a:t>模型的缺陷：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速度瓶颈：</a:t>
            </a:r>
            <a:r>
              <a:rPr lang="zh-CN" altLang="en-US" sz="1400" dirty="0">
                <a:latin typeface="+mn-ea"/>
              </a:rPr>
              <a:t>由于第一阶段产生的区域候选一般超多，通常几千上万个，因此后续的分类回归的速度无法做到很快。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训练麻烦：</a:t>
            </a:r>
            <a:r>
              <a:rPr lang="zh-CN" altLang="en-US" sz="1400" dirty="0">
                <a:latin typeface="+mn-ea"/>
              </a:rPr>
              <a:t>通常为交替训练的模型，网络结构不够优雅。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无法考虑全局信息：</a:t>
            </a:r>
            <a:r>
              <a:rPr lang="zh-CN" altLang="en-US" sz="1400" dirty="0">
                <a:latin typeface="+mn-ea"/>
              </a:rPr>
              <a:t>由于是先产生区域候选，然后进行特征提取，无法在进行分类回归时考虑全局的信息。因此其对于背景的误</a:t>
            </a:r>
            <a:r>
              <a:rPr lang="en-US" altLang="zh-CN" sz="1400" dirty="0">
                <a:latin typeface="+mn-ea"/>
              </a:rPr>
              <a:t>Recall</a:t>
            </a:r>
            <a:r>
              <a:rPr lang="zh-CN" altLang="en-US" sz="1400" dirty="0">
                <a:latin typeface="+mn-ea"/>
              </a:rPr>
              <a:t>也较高。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C95017-4767-4C08-9686-1C98392F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989" y="3059123"/>
            <a:ext cx="5098501" cy="32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CD844-DD91-4AAA-84FF-E7C5D6FDA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2" y="1675765"/>
            <a:ext cx="7580871" cy="38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7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FA491E-9C89-42B3-B3A2-9BA589345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1791043"/>
            <a:ext cx="8416939" cy="37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1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0A60B-B257-451E-8FC0-CCFB46EDF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77" y="1539247"/>
            <a:ext cx="6924804" cy="47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311E294-52A9-42BA-A1CC-05EBD7BACAA3}"/>
              </a:ext>
            </a:extLst>
          </p:cNvPr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3932F-B4B5-4CF9-B3DF-E0E96C586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59" y="1863982"/>
            <a:ext cx="6886232" cy="35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6EE99C6-2571-4F15-B54A-5DA3CBFE4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259" y="1340450"/>
            <a:ext cx="6556360" cy="33983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827F8A-4E59-4C77-9BAB-BB829AB0ED27}"/>
              </a:ext>
            </a:extLst>
          </p:cNvPr>
          <p:cNvSpPr txBox="1"/>
          <p:nvPr/>
        </p:nvSpPr>
        <p:spPr>
          <a:xfrm>
            <a:off x="1212259" y="4853319"/>
            <a:ext cx="706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图像分类是图像级别的分类任务，语义分割是像素级别的分类任务</a:t>
            </a:r>
          </a:p>
        </p:txBody>
      </p:sp>
    </p:spTree>
    <p:extLst>
      <p:ext uri="{BB962C8B-B14F-4D97-AF65-F5344CB8AC3E}">
        <p14:creationId xmlns:p14="http://schemas.microsoft.com/office/powerpoint/2010/main" val="1274598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F084A90-569C-4FF9-BA8C-EB2B5DF65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51" y="1432869"/>
            <a:ext cx="7195896" cy="41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7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EE9F7B-8741-455A-AC80-404A6971F082}"/>
              </a:ext>
            </a:extLst>
          </p:cNvPr>
          <p:cNvSpPr txBox="1"/>
          <p:nvPr/>
        </p:nvSpPr>
        <p:spPr>
          <a:xfrm>
            <a:off x="296562" y="1180071"/>
            <a:ext cx="383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Fully Convolutional Networks</a:t>
            </a:r>
            <a:r>
              <a:rPr lang="zh-CN" altLang="en-US" b="1" dirty="0"/>
              <a:t>（</a:t>
            </a:r>
            <a:r>
              <a:rPr lang="en-US" altLang="zh-CN" b="1" dirty="0"/>
              <a:t>FCN</a:t>
            </a:r>
            <a:r>
              <a:rPr lang="zh-CN" altLang="en-US" b="1" dirty="0"/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FB2B73-F4A4-4E29-A10B-D30DE2179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051" y="1841337"/>
            <a:ext cx="6392030" cy="43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1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>
            <a:extLst>
              <a:ext uri="{FF2B5EF4-FFF2-40B4-BE49-F238E27FC236}">
                <a16:creationId xmlns:a16="http://schemas.microsoft.com/office/drawing/2014/main" id="{AFAFA4AE-5D88-40FD-8816-D4DA77E7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1788813"/>
            <a:ext cx="8724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D6689E9-359F-47F4-A4E6-BF71F4B41FC5}"/>
              </a:ext>
            </a:extLst>
          </p:cNvPr>
          <p:cNvGrpSpPr/>
          <p:nvPr/>
        </p:nvGrpSpPr>
        <p:grpSpPr>
          <a:xfrm>
            <a:off x="242253" y="1294747"/>
            <a:ext cx="7954010" cy="460375"/>
            <a:chOff x="814" y="3480"/>
            <a:chExt cx="12526" cy="72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783278E-3CB5-4422-8B4B-994A6A334848}"/>
                </a:ext>
              </a:extLst>
            </p:cNvPr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5E33180-8331-4D85-AAD0-9475B4DDA171}"/>
                </a:ext>
              </a:extLst>
            </p:cNvPr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判别模型 </a:t>
              </a:r>
              <a:r>
                <a:rPr lang="en-US" altLang="zh-CN" sz="2400" dirty="0">
                  <a:sym typeface="+mn-ea"/>
                </a:rPr>
                <a:t>vs. </a:t>
              </a:r>
              <a:r>
                <a:rPr lang="zh-CN" altLang="en-US" sz="2400" dirty="0">
                  <a:sym typeface="+mn-ea"/>
                </a:rPr>
                <a:t>生成模型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FC4EED1-20D7-42E1-AAED-8EB09208EB0A}"/>
              </a:ext>
            </a:extLst>
          </p:cNvPr>
          <p:cNvSpPr txBox="1"/>
          <p:nvPr/>
        </p:nvSpPr>
        <p:spPr>
          <a:xfrm>
            <a:off x="2117566" y="558868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逻辑回归，</a:t>
            </a:r>
            <a:r>
              <a:rPr lang="en-US" altLang="zh-CN" dirty="0"/>
              <a:t>CNN</a:t>
            </a:r>
            <a:r>
              <a:rPr lang="zh-CN" altLang="en-US" dirty="0"/>
              <a:t>分类器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D91F4F5-8EDA-471B-9EE0-5874808FAB6D}"/>
              </a:ext>
            </a:extLst>
          </p:cNvPr>
          <p:cNvSpPr txBox="1"/>
          <p:nvPr/>
        </p:nvSpPr>
        <p:spPr>
          <a:xfrm>
            <a:off x="5496698" y="5559787"/>
            <a:ext cx="313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朴素贝叶斯，</a:t>
            </a:r>
            <a:r>
              <a:rPr lang="en-US" altLang="zh-CN" dirty="0"/>
              <a:t>VAE</a:t>
            </a:r>
            <a:r>
              <a:rPr lang="zh-CN" altLang="en-US" dirty="0"/>
              <a:t>，</a:t>
            </a:r>
            <a:r>
              <a:rPr lang="en-US" altLang="zh-CN" dirty="0"/>
              <a:t>AE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4AD40A9-ED7B-4B5E-91A2-16D0D1077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8" y="2815543"/>
            <a:ext cx="4013354" cy="24080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1F15D4-FA30-464D-A19D-414B48F71EC2}"/>
              </a:ext>
            </a:extLst>
          </p:cNvPr>
          <p:cNvSpPr txBox="1"/>
          <p:nvPr/>
        </p:nvSpPr>
        <p:spPr>
          <a:xfrm>
            <a:off x="296562" y="118007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上采样过程：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BB0193-73BA-473B-9493-704008CACA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3"/>
          <a:stretch/>
        </p:blipFill>
        <p:spPr>
          <a:xfrm>
            <a:off x="4411390" y="1180071"/>
            <a:ext cx="4600272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实例分割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CE69BC-698C-461C-8A5F-A02EC7CD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0106"/>
            <a:ext cx="9144000" cy="42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7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实例分割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D6DAFC9-248A-432E-9988-C74FA9ED1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53" y="1312224"/>
            <a:ext cx="8371611" cy="4233552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373711FD-19F8-4DB4-AE01-B7A5D35ACF8D}"/>
              </a:ext>
            </a:extLst>
          </p:cNvPr>
          <p:cNvSpPr/>
          <p:nvPr/>
        </p:nvSpPr>
        <p:spPr>
          <a:xfrm rot="16200000">
            <a:off x="5128055" y="4523252"/>
            <a:ext cx="240957" cy="2045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E28294-8E9A-4030-862A-F915C2FB5ED7}"/>
              </a:ext>
            </a:extLst>
          </p:cNvPr>
          <p:cNvSpPr txBox="1"/>
          <p:nvPr/>
        </p:nvSpPr>
        <p:spPr>
          <a:xfrm>
            <a:off x="3299253" y="56419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除了对像素点进行分类，还要预测编号</a:t>
            </a:r>
          </a:p>
        </p:txBody>
      </p:sp>
    </p:spTree>
    <p:extLst>
      <p:ext uri="{BB962C8B-B14F-4D97-AF65-F5344CB8AC3E}">
        <p14:creationId xmlns:p14="http://schemas.microsoft.com/office/powerpoint/2010/main" val="356938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判别模型应用</a:t>
            </a:r>
            <a:r>
              <a:rPr lang="en-US" altLang="zh-CN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II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：点云与</a:t>
            </a:r>
            <a:r>
              <a:rPr lang="zh-CN" altLang="en-US" sz="6000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图结构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建模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9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DC693A-B5C5-45E0-B2FD-FB9A0485A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3" y="1162451"/>
            <a:ext cx="7173097" cy="3022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A8D78F-0E91-4DD3-B00A-6C5D77C9E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13" y="4491183"/>
            <a:ext cx="4776974" cy="16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6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96BDC10-0216-4758-9CC0-EE3ADE2F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5" y="1945258"/>
            <a:ext cx="7806351" cy="29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6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E22AC29-770D-4ECE-B1A2-6D0EA648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23" y="2158017"/>
            <a:ext cx="5513945" cy="3403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531341" y="155077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点云数据的特点：</a:t>
            </a:r>
          </a:p>
        </p:txBody>
      </p:sp>
    </p:spTree>
    <p:extLst>
      <p:ext uri="{BB962C8B-B14F-4D97-AF65-F5344CB8AC3E}">
        <p14:creationId xmlns:p14="http://schemas.microsoft.com/office/powerpoint/2010/main" val="2595903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216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zh-CN" altLang="en-US" dirty="0"/>
              <a:t>家族模型：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0B460D-A341-4920-AB2F-DF777F293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8" t="1897" r="1836" b="2170"/>
          <a:stretch/>
        </p:blipFill>
        <p:spPr>
          <a:xfrm>
            <a:off x="1272746" y="1594022"/>
            <a:ext cx="6783860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3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特征提取部分：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E4D0AE-3826-4021-B181-61F2D277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/>
          <a:stretch/>
        </p:blipFill>
        <p:spPr>
          <a:xfrm>
            <a:off x="704335" y="1643777"/>
            <a:ext cx="7400383" cy="279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6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特征提取部分：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E4D0AE-3826-4021-B181-61F2D277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/>
          <a:stretch/>
        </p:blipFill>
        <p:spPr>
          <a:xfrm>
            <a:off x="704335" y="1643777"/>
            <a:ext cx="7400383" cy="27989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C21FFD2-18FC-4C80-95ED-744D1E99A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" y="5117497"/>
            <a:ext cx="8434705" cy="1240236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27805F6D-11ED-479F-BA2F-F9F397C2158E}"/>
              </a:ext>
            </a:extLst>
          </p:cNvPr>
          <p:cNvCxnSpPr>
            <a:endCxn id="2" idx="1"/>
          </p:cNvCxnSpPr>
          <p:nvPr/>
        </p:nvCxnSpPr>
        <p:spPr>
          <a:xfrm rot="5400000">
            <a:off x="-646440" y="3589829"/>
            <a:ext cx="3148874" cy="1146699"/>
          </a:xfrm>
          <a:prstGeom prst="bentConnector4">
            <a:avLst>
              <a:gd name="adj1" fmla="val 33286"/>
              <a:gd name="adj2" fmla="val 1199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923D9D3-08F1-4684-900F-86B5CE535423}"/>
              </a:ext>
            </a:extLst>
          </p:cNvPr>
          <p:cNvSpPr txBox="1"/>
          <p:nvPr/>
        </p:nvSpPr>
        <p:spPr>
          <a:xfrm>
            <a:off x="172995" y="4932831"/>
            <a:ext cx="11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T-Net</a:t>
            </a:r>
            <a:r>
              <a:rPr lang="zh-CN" altLang="en-US" dirty="0"/>
              <a:t>细节</a:t>
            </a:r>
          </a:p>
        </p:txBody>
      </p:sp>
    </p:spTree>
    <p:extLst>
      <p:ext uri="{BB962C8B-B14F-4D97-AF65-F5344CB8AC3E}">
        <p14:creationId xmlns:p14="http://schemas.microsoft.com/office/powerpoint/2010/main" val="239157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>
            <a:extLst>
              <a:ext uri="{FF2B5EF4-FFF2-40B4-BE49-F238E27FC236}">
                <a16:creationId xmlns:a16="http://schemas.microsoft.com/office/drawing/2014/main" id="{AFAFA4AE-5D88-40FD-8816-D4DA77E7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9" y="1279438"/>
            <a:ext cx="6730462" cy="2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359A3B-1344-4384-A5A3-99A9F5C479E3}"/>
                  </a:ext>
                </a:extLst>
              </p:cNvPr>
              <p:cNvSpPr txBox="1"/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单纯建模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359A3B-1344-4384-A5A3-99A9F5C47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blipFill>
                <a:blip r:embed="rId6"/>
                <a:stretch>
                  <a:fillRect l="-2581" t="-15000" r="-968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FE6806-C1F0-49EC-A7DF-05D1E361E993}"/>
                  </a:ext>
                </a:extLst>
              </p:cNvPr>
              <p:cNvSpPr txBox="1"/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FE6806-C1F0-49EC-A7DF-05D1E361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blipFill>
                <a:blip r:embed="rId7"/>
                <a:stretch>
                  <a:fillRect l="-4167" t="-15000" r="-1389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28D86118-A03F-43F7-8CE7-B61F6C51BC46}"/>
              </a:ext>
            </a:extLst>
          </p:cNvPr>
          <p:cNvCxnSpPr>
            <a:stCxn id="9" idx="2"/>
            <a:endCxn id="8" idx="2"/>
          </p:cNvCxnSpPr>
          <p:nvPr/>
        </p:nvCxnSpPr>
        <p:spPr>
          <a:xfrm rot="5400000">
            <a:off x="4463545" y="2879382"/>
            <a:ext cx="12700" cy="3229985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BE9FE64-3925-46D0-90F0-801A7F291272}"/>
                  </a:ext>
                </a:extLst>
              </p:cNvPr>
              <p:cNvSpPr txBox="1"/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BE9FE64-3925-46D0-90F0-801A7F29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C21827C-0A85-4313-9AD3-1561475785BE}"/>
              </a:ext>
            </a:extLst>
          </p:cNvPr>
          <p:cNvSpPr txBox="1"/>
          <p:nvPr/>
        </p:nvSpPr>
        <p:spPr>
          <a:xfrm>
            <a:off x="1186249" y="5495496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判别模型无法转换为生成式模型，而生成式模型可以转换为判别式</a:t>
            </a:r>
          </a:p>
        </p:txBody>
      </p:sp>
    </p:spTree>
    <p:extLst>
      <p:ext uri="{BB962C8B-B14F-4D97-AF65-F5344CB8AC3E}">
        <p14:creationId xmlns:p14="http://schemas.microsoft.com/office/powerpoint/2010/main" val="330416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下游任务模块：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22A1A-885B-4213-BBAC-31733251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2" y="1575815"/>
            <a:ext cx="7855713" cy="32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92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193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++</a:t>
            </a:r>
            <a:r>
              <a:rPr lang="zh-CN" altLang="en-US" dirty="0"/>
              <a:t>模型：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C2E207-6E8E-4835-B973-A8525C51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370" y="1182599"/>
            <a:ext cx="2784517" cy="21053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D16169-344E-43CE-9F70-4A98B22CB578}"/>
              </a:ext>
            </a:extLst>
          </p:cNvPr>
          <p:cNvSpPr txBox="1"/>
          <p:nvPr/>
        </p:nvSpPr>
        <p:spPr>
          <a:xfrm>
            <a:off x="451960" y="1556198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/>
              <a:t>相比</a:t>
            </a:r>
            <a:r>
              <a:rPr lang="en-US" altLang="zh-CN" dirty="0" err="1"/>
              <a:t>PointNet</a:t>
            </a:r>
            <a:r>
              <a:rPr lang="zh-CN" altLang="en-US" dirty="0"/>
              <a:t>引入了</a:t>
            </a:r>
            <a:r>
              <a:rPr lang="en-US" altLang="zh-CN" dirty="0"/>
              <a:t>Set Abstraction</a:t>
            </a:r>
            <a:r>
              <a:rPr lang="zh-CN" altLang="en-US" dirty="0"/>
              <a:t>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75FA2A-84C7-4CD5-842C-4D53C5B97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"/>
          <a:stretch/>
        </p:blipFill>
        <p:spPr>
          <a:xfrm>
            <a:off x="920577" y="3736717"/>
            <a:ext cx="7514127" cy="23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8723A4-36F3-40D6-8EF7-EB269264303B}"/>
              </a:ext>
            </a:extLst>
          </p:cNvPr>
          <p:cNvSpPr txBox="1"/>
          <p:nvPr/>
        </p:nvSpPr>
        <p:spPr>
          <a:xfrm>
            <a:off x="451960" y="1057275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DGCNN</a:t>
            </a:r>
            <a:r>
              <a:rPr lang="zh-CN" altLang="en-US" dirty="0"/>
              <a:t>模型：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相比</a:t>
            </a:r>
            <a:r>
              <a:rPr lang="en-US" altLang="zh-CN" dirty="0" err="1"/>
              <a:t>PointNet</a:t>
            </a:r>
            <a:r>
              <a:rPr lang="en-US" altLang="zh-CN" dirty="0"/>
              <a:t>++</a:t>
            </a:r>
            <a:r>
              <a:rPr lang="zh-CN" altLang="en-US" dirty="0"/>
              <a:t>把</a:t>
            </a:r>
            <a:r>
              <a:rPr lang="en-US" altLang="zh-CN" dirty="0"/>
              <a:t>Grouping</a:t>
            </a:r>
            <a:r>
              <a:rPr lang="zh-CN" altLang="en-US" dirty="0"/>
              <a:t>换成了</a:t>
            </a:r>
            <a:r>
              <a:rPr lang="en-US" altLang="zh-CN" dirty="0"/>
              <a:t>K-NN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37CF7E-9075-49F2-8E9A-2FADBA6F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5" y="1872048"/>
            <a:ext cx="7300516" cy="33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8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896ADC5-17AD-4B0E-8111-C9A11108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5" y="1408976"/>
            <a:ext cx="8613308" cy="38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2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判别模型应用</a:t>
            </a:r>
            <a:r>
              <a:rPr lang="en-US" altLang="zh-CN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II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6000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点云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与图结构建模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0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802D17C-8DCB-443D-8B84-3980B922B17A}"/>
              </a:ext>
            </a:extLst>
          </p:cNvPr>
          <p:cNvSpPr txBox="1">
            <a:spLocks/>
          </p:cNvSpPr>
          <p:nvPr/>
        </p:nvSpPr>
        <p:spPr>
          <a:xfrm>
            <a:off x="764533" y="1315836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u="sng"/>
              <a:t>图 </a:t>
            </a:r>
            <a:r>
              <a:rPr lang="en-US" altLang="zh-CN" sz="2400" u="sng"/>
              <a:t>(Graph) </a:t>
            </a:r>
            <a:r>
              <a:rPr lang="zh-CN" altLang="en-US" sz="2400"/>
              <a:t>数据是由有限个数的点，以及点之间有向或者无向边组成的数据结构。</a:t>
            </a:r>
          </a:p>
          <a:p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F128E-2E4F-498F-B0C9-8B9631175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1" y="2972020"/>
            <a:ext cx="2020824" cy="1818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4D5678C-EE5F-4289-AF11-144B65159F0A}"/>
                  </a:ext>
                </a:extLst>
              </p:cNvPr>
              <p:cNvSpPr txBox="1"/>
              <p:nvPr/>
            </p:nvSpPr>
            <p:spPr>
              <a:xfrm>
                <a:off x="3003131" y="2683988"/>
                <a:ext cx="4891397" cy="2531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点按照一定规则进行编号：比如左图三个点顺时针分别定义为节点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3366"/>
                    </a:solidFill>
                  </a:rPr>
                  <a:t>；</a:t>
                </a:r>
                <a:endParaRPr lang="en-US" altLang="zh-CN" dirty="0">
                  <a:solidFill>
                    <a:srgbClr val="00336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边由其两端的点确定：比如左图四条有向边分别表示为</a:t>
                </a:r>
                <a:r>
                  <a:rPr lang="en-US" altLang="zh-CN" dirty="0">
                    <a:solidFill>
                      <a:srgbClr val="00336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</a:t>
                </a:r>
                <a:r>
                  <a:rPr lang="zh-CN" altLang="en-US" dirty="0">
                    <a:solidFill>
                      <a:srgbClr val="003366"/>
                    </a:solidFill>
                  </a:rPr>
                  <a:t>；</a:t>
                </a:r>
                <a:endParaRPr lang="en-US" altLang="zh-CN" dirty="0">
                  <a:solidFill>
                    <a:srgbClr val="00336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另外节点和边上还可能带有不同的语义信息，比如节点属性信息，边的种类信息等等；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4D5678C-EE5F-4289-AF11-144B6515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31" y="2683988"/>
                <a:ext cx="4891397" cy="2531527"/>
              </a:xfrm>
              <a:prstGeom prst="rect">
                <a:avLst/>
              </a:prstGeom>
              <a:blipFill>
                <a:blip r:embed="rId4"/>
                <a:stretch>
                  <a:fillRect l="-873" r="-4115" b="-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44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B03BA5D-B2A6-4DEB-9C61-C03A8436EA3A}"/>
              </a:ext>
            </a:extLst>
          </p:cNvPr>
          <p:cNvSpPr txBox="1">
            <a:spLocks/>
          </p:cNvSpPr>
          <p:nvPr/>
        </p:nvSpPr>
        <p:spPr>
          <a:xfrm>
            <a:off x="484505" y="1161535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现实世界中存在丰富且复杂的图数据：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19FDC3-CD9B-4B2C-B684-64463614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0" y="1762125"/>
            <a:ext cx="2743200" cy="16668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817237-65A1-4B88-86E1-76FE628DE93C}"/>
              </a:ext>
            </a:extLst>
          </p:cNvPr>
          <p:cNvSpPr txBox="1"/>
          <p:nvPr/>
        </p:nvSpPr>
        <p:spPr>
          <a:xfrm>
            <a:off x="1484843" y="36215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</a:rPr>
              <a:t>(1) </a:t>
            </a:r>
            <a:r>
              <a:rPr lang="zh-CN" altLang="en-US" dirty="0">
                <a:solidFill>
                  <a:srgbClr val="003366"/>
                </a:solidFill>
              </a:rPr>
              <a:t>化学分子图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AC000C-E848-465D-9CAA-691A7C9BA59A}"/>
              </a:ext>
            </a:extLst>
          </p:cNvPr>
          <p:cNvSpPr txBox="1"/>
          <p:nvPr/>
        </p:nvSpPr>
        <p:spPr>
          <a:xfrm>
            <a:off x="3840464" y="2279586"/>
            <a:ext cx="203132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3366"/>
                </a:solidFill>
              </a:rPr>
              <a:t>节点：不同的原子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3366"/>
                </a:solidFill>
              </a:rPr>
              <a:t>边：不同的化学键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FDB0E3-EAE3-42C6-9AC8-D4914010992B}"/>
              </a:ext>
            </a:extLst>
          </p:cNvPr>
          <p:cNvSpPr txBox="1"/>
          <p:nvPr/>
        </p:nvSpPr>
        <p:spPr>
          <a:xfrm>
            <a:off x="1682710" y="628598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</a:rPr>
              <a:t>(2) </a:t>
            </a:r>
            <a:r>
              <a:rPr lang="zh-CN" altLang="en-US" dirty="0">
                <a:solidFill>
                  <a:srgbClr val="003366"/>
                </a:solidFill>
              </a:rPr>
              <a:t>地图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990F7B-F901-4F4B-A042-B0FC9C0256D8}"/>
              </a:ext>
            </a:extLst>
          </p:cNvPr>
          <p:cNvSpPr txBox="1"/>
          <p:nvPr/>
        </p:nvSpPr>
        <p:spPr>
          <a:xfrm>
            <a:off x="3940329" y="4659946"/>
            <a:ext cx="275408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3366"/>
                </a:solidFill>
              </a:rPr>
              <a:t>节点：不同的地理位置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3366"/>
                </a:solidFill>
              </a:rPr>
              <a:t>边：地理位置之间的路线，以及路程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475146-BCEB-4E97-8699-2325E774F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1" y="4173205"/>
            <a:ext cx="3099955" cy="20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34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D1BEDD4F-7769-4AEE-8BA2-B8321261F43E}"/>
              </a:ext>
            </a:extLst>
          </p:cNvPr>
          <p:cNvSpPr txBox="1">
            <a:spLocks/>
          </p:cNvSpPr>
          <p:nvPr/>
        </p:nvSpPr>
        <p:spPr>
          <a:xfrm>
            <a:off x="531512" y="1223319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由丰富图数据驱动的多粒度图分析：</a:t>
            </a:r>
            <a:endParaRPr lang="en-US" altLang="zh-CN" sz="2400"/>
          </a:p>
          <a:p>
            <a:pPr lvl="1"/>
            <a:r>
              <a:rPr lang="zh-CN" altLang="en-US" sz="1800"/>
              <a:t>节点级别任务：以节点表示为单位的分类预测任务；</a:t>
            </a:r>
            <a:endParaRPr lang="en-US" altLang="zh-CN" sz="1800"/>
          </a:p>
          <a:p>
            <a:pPr lvl="1"/>
            <a:endParaRPr lang="en-US" altLang="zh-CN" sz="1800"/>
          </a:p>
          <a:p>
            <a:pPr lvl="1"/>
            <a:endParaRPr lang="en-US" altLang="zh-CN" sz="18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1800"/>
          </a:p>
          <a:p>
            <a:pPr lvl="1"/>
            <a:r>
              <a:rPr lang="zh-CN" altLang="en-US" sz="1800"/>
              <a:t>边级别任务：面向边的分类预测任务；</a:t>
            </a:r>
            <a:endParaRPr lang="en-US" altLang="zh-CN" sz="1800"/>
          </a:p>
          <a:p>
            <a:pPr lvl="1"/>
            <a:endParaRPr lang="en-US" altLang="zh-CN" sz="1800"/>
          </a:p>
          <a:p>
            <a:pPr lvl="1"/>
            <a:endParaRPr lang="en-US" altLang="zh-CN" sz="18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1800"/>
          </a:p>
          <a:p>
            <a:pPr lvl="1"/>
            <a:r>
              <a:rPr lang="zh-CN" altLang="en-US" sz="1800"/>
              <a:t>图级别任务：面向整个图结构的分类预测任务；</a:t>
            </a:r>
            <a:endParaRPr lang="zh-CN" altLang="en-US" sz="1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34554C4-2C98-4AAB-9B8C-B0FED13F8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11" t="23768" b="8162"/>
          <a:stretch>
            <a:fillRect/>
          </a:stretch>
        </p:blipFill>
        <p:spPr>
          <a:xfrm>
            <a:off x="3196354" y="2048502"/>
            <a:ext cx="1002230" cy="9413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710EBC6-E41D-4B82-A639-499E24347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30" t="22757" b="29676"/>
          <a:stretch>
            <a:fillRect/>
          </a:stretch>
        </p:blipFill>
        <p:spPr>
          <a:xfrm>
            <a:off x="2476274" y="3328939"/>
            <a:ext cx="1083490" cy="9722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F5B957-BA79-413C-9BF9-824EF41BC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611" t="15192" r="2225" b="30748"/>
          <a:stretch>
            <a:fillRect/>
          </a:stretch>
        </p:blipFill>
        <p:spPr>
          <a:xfrm>
            <a:off x="3196354" y="4708303"/>
            <a:ext cx="1008112" cy="9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26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28EC378-1EE3-4145-B6CE-D1A637948416}"/>
              </a:ext>
            </a:extLst>
          </p:cNvPr>
          <p:cNvSpPr txBox="1">
            <a:spLocks/>
          </p:cNvSpPr>
          <p:nvPr/>
        </p:nvSpPr>
        <p:spPr>
          <a:xfrm>
            <a:off x="484505" y="1192428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由丰富图数据驱动的多粒度图分析：</a:t>
            </a:r>
            <a:endParaRPr lang="en-US" altLang="zh-CN" sz="2400"/>
          </a:p>
          <a:p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4F0BD7-556E-4354-8000-083AADF22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04"/>
          <a:stretch>
            <a:fillRect/>
          </a:stretch>
        </p:blipFill>
        <p:spPr>
          <a:xfrm>
            <a:off x="845091" y="2157132"/>
            <a:ext cx="3766186" cy="2331720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59CE5BE2-0211-4D3B-8C26-067EFB40B764}"/>
              </a:ext>
            </a:extLst>
          </p:cNvPr>
          <p:cNvSpPr/>
          <p:nvPr/>
        </p:nvSpPr>
        <p:spPr>
          <a:xfrm>
            <a:off x="4603657" y="3221511"/>
            <a:ext cx="342900" cy="202962"/>
          </a:xfrm>
          <a:prstGeom prst="rightArrow">
            <a:avLst/>
          </a:prstGeom>
          <a:solidFill>
            <a:srgbClr val="00008E"/>
          </a:solidFill>
          <a:ln>
            <a:solidFill>
              <a:srgbClr val="000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443AC6-605D-4225-935B-241EEE00CE67}"/>
              </a:ext>
            </a:extLst>
          </p:cNvPr>
          <p:cNvSpPr txBox="1"/>
          <p:nvPr/>
        </p:nvSpPr>
        <p:spPr>
          <a:xfrm>
            <a:off x="5121333" y="2299998"/>
            <a:ext cx="2291012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蛋白质结构预测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蛋白质结构生成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蛋白质交互作用预测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毒性预测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3366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003366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635C06-F9DF-47A5-B4FC-260D8F7487B9}"/>
              </a:ext>
            </a:extLst>
          </p:cNvPr>
          <p:cNvSpPr txBox="1"/>
          <p:nvPr/>
        </p:nvSpPr>
        <p:spPr>
          <a:xfrm>
            <a:off x="2213243" y="5142387"/>
            <a:ext cx="3815468" cy="4540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1" dirty="0">
                <a:solidFill>
                  <a:srgbClr val="003366"/>
                </a:solidFill>
              </a:rPr>
              <a:t>是实现</a:t>
            </a:r>
            <a:r>
              <a:rPr lang="en-US" altLang="zh-CN" b="1" i="1" dirty="0">
                <a:solidFill>
                  <a:srgbClr val="003366"/>
                </a:solidFill>
              </a:rPr>
              <a:t>AI for Science</a:t>
            </a:r>
            <a:r>
              <a:rPr lang="zh-CN" altLang="en-US" b="1" i="1" dirty="0">
                <a:solidFill>
                  <a:srgbClr val="003366"/>
                </a:solidFill>
              </a:rPr>
              <a:t>的重要手段！</a:t>
            </a:r>
          </a:p>
        </p:txBody>
      </p:sp>
    </p:spTree>
    <p:extLst>
      <p:ext uri="{BB962C8B-B14F-4D97-AF65-F5344CB8AC3E}">
        <p14:creationId xmlns:p14="http://schemas.microsoft.com/office/powerpoint/2010/main" val="3271832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488002C-4A5D-4BB7-8A3D-168326604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" r="4316"/>
          <a:stretch>
            <a:fillRect/>
          </a:stretch>
        </p:blipFill>
        <p:spPr>
          <a:xfrm>
            <a:off x="2771800" y="2276872"/>
            <a:ext cx="4795836" cy="20737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DECD6AF-668B-4EF7-B26E-DC864C257D69}"/>
              </a:ext>
            </a:extLst>
          </p:cNvPr>
          <p:cNvSpPr txBox="1"/>
          <p:nvPr/>
        </p:nvSpPr>
        <p:spPr>
          <a:xfrm>
            <a:off x="4067944" y="4581128"/>
            <a:ext cx="266429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恶意用户检测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机器人用户检测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好友推荐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366"/>
                </a:solidFill>
              </a:rPr>
              <a:t>社群检测</a:t>
            </a:r>
            <a:endParaRPr lang="en-US" altLang="zh-CN" dirty="0">
              <a:solidFill>
                <a:srgbClr val="0033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3366"/>
                </a:solidFill>
              </a:rPr>
              <a:t>……</a:t>
            </a:r>
            <a:endParaRPr lang="zh-CN" altLang="en-US" dirty="0">
              <a:solidFill>
                <a:srgbClr val="003366"/>
              </a:solidFill>
            </a:endParaRPr>
          </a:p>
        </p:txBody>
      </p:sp>
      <p:pic>
        <p:nvPicPr>
          <p:cNvPr id="19" name="内容占位符 4">
            <a:extLst>
              <a:ext uri="{FF2B5EF4-FFF2-40B4-BE49-F238E27FC236}">
                <a16:creationId xmlns:a16="http://schemas.microsoft.com/office/drawing/2014/main" id="{F889D785-F4C9-4CCD-85F7-8148E9A53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0" y="62942"/>
            <a:ext cx="8547940" cy="31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C6DF0-4F0E-2977-3CD2-743D37EE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A2ACFEAB-0FA5-892F-267A-861976B52C7D}"/>
              </a:ext>
            </a:extLst>
          </p:cNvPr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73A6E25-2C41-651D-1DF7-3B855A5A1A28}"/>
                </a:ext>
              </a:extLst>
            </p:cNvPr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E604CEAA-1787-87E6-CD08-5ED77ECAA728}"/>
                </a:ext>
              </a:extLst>
            </p:cNvPr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8ABF5066-E081-2F16-CC56-67F58023EC0A}"/>
                </a:ext>
              </a:extLst>
            </p:cNvPr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>
              <a:extLst>
                <a:ext uri="{FF2B5EF4-FFF2-40B4-BE49-F238E27FC236}">
                  <a16:creationId xmlns:a16="http://schemas.microsoft.com/office/drawing/2014/main" id="{488A5ECC-7F0F-7866-FB74-932B72A1B123}"/>
                </a:ext>
              </a:extLst>
            </p:cNvPr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722D3A8-FB99-2248-B03E-04095812E9F0}"/>
                </a:ext>
              </a:extLst>
            </p:cNvPr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>
            <a:extLst>
              <a:ext uri="{FF2B5EF4-FFF2-40B4-BE49-F238E27FC236}">
                <a16:creationId xmlns:a16="http://schemas.microsoft.com/office/drawing/2014/main" id="{A96B85A5-7AC1-C6F6-6BEB-8C8E27A0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9" y="1279438"/>
            <a:ext cx="6730462" cy="2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092EC-F30B-D05E-338C-5A53BEC15E38}"/>
                  </a:ext>
                </a:extLst>
              </p:cNvPr>
              <p:cNvSpPr txBox="1"/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单纯建模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092EC-F30B-D05E-338C-5A53BEC1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blipFill>
                <a:blip r:embed="rId6"/>
                <a:stretch>
                  <a:fillRect l="-2667" t="-13333" r="-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087438-D2F6-BD01-A7F3-E7209BACB4EE}"/>
                  </a:ext>
                </a:extLst>
              </p:cNvPr>
              <p:cNvSpPr txBox="1"/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087438-D2F6-BD01-A7F3-E7209BAC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blipFill>
                <a:blip r:embed="rId7"/>
                <a:stretch>
                  <a:fillRect l="-3810" t="-13333" r="-95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5AE52DD-99E2-3FEC-4B86-68C47BA918C8}"/>
              </a:ext>
            </a:extLst>
          </p:cNvPr>
          <p:cNvCxnSpPr>
            <a:stCxn id="9" idx="2"/>
            <a:endCxn id="8" idx="2"/>
          </p:cNvCxnSpPr>
          <p:nvPr/>
        </p:nvCxnSpPr>
        <p:spPr>
          <a:xfrm rot="5400000">
            <a:off x="4463545" y="2879382"/>
            <a:ext cx="12700" cy="3229985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4A91EAB-FF06-47E1-4994-466D002F1A57}"/>
                  </a:ext>
                </a:extLst>
              </p:cNvPr>
              <p:cNvSpPr txBox="1"/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4A91EAB-FF06-47E1-4994-466D002F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blipFill>
                <a:blip r:embed="rId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66C4911-5C26-7B60-A69D-D76F38C6501E}"/>
              </a:ext>
            </a:extLst>
          </p:cNvPr>
          <p:cNvSpPr txBox="1"/>
          <p:nvPr/>
        </p:nvSpPr>
        <p:spPr>
          <a:xfrm>
            <a:off x="1186249" y="5495496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判别模型无法转换为生成式模型，而生成式模型可以转换为判别式</a:t>
            </a:r>
          </a:p>
        </p:txBody>
      </p:sp>
    </p:spTree>
    <p:extLst>
      <p:ext uri="{BB962C8B-B14F-4D97-AF65-F5344CB8AC3E}">
        <p14:creationId xmlns:p14="http://schemas.microsoft.com/office/powerpoint/2010/main" val="26711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E74E71D-A0DE-452E-886E-469FF132AB33}"/>
              </a:ext>
            </a:extLst>
          </p:cNvPr>
          <p:cNvSpPr txBox="1">
            <a:spLocks/>
          </p:cNvSpPr>
          <p:nvPr/>
        </p:nvSpPr>
        <p:spPr>
          <a:xfrm>
            <a:off x="1835150" y="1600200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图分析任务 </a:t>
            </a:r>
            <a:r>
              <a:rPr lang="en-US" altLang="zh-CN" sz="2000"/>
              <a:t>vs. CV</a:t>
            </a:r>
            <a:r>
              <a:rPr lang="zh-CN" altLang="en-US" sz="2000"/>
              <a:t>任务和</a:t>
            </a:r>
            <a:r>
              <a:rPr lang="en-US" altLang="zh-CN" sz="2000"/>
              <a:t>NLP</a:t>
            </a:r>
            <a:r>
              <a:rPr lang="zh-CN" altLang="en-US" sz="2000"/>
              <a:t>任务</a:t>
            </a:r>
            <a:endParaRPr lang="en-US" altLang="zh-CN" sz="2000"/>
          </a:p>
          <a:p>
            <a:pPr lvl="1"/>
            <a:r>
              <a:rPr lang="zh-CN" altLang="en-US" sz="2000"/>
              <a:t>数据：</a:t>
            </a:r>
          </a:p>
          <a:p>
            <a:pPr lvl="2"/>
            <a:r>
              <a:rPr lang="zh-CN" altLang="en-US" sz="2000"/>
              <a:t>图：离散、无序</a:t>
            </a:r>
          </a:p>
          <a:p>
            <a:pPr lvl="2"/>
            <a:r>
              <a:rPr lang="zh-CN" altLang="en-US" sz="2000"/>
              <a:t>图像：连续，有序</a:t>
            </a:r>
          </a:p>
          <a:p>
            <a:pPr lvl="2"/>
            <a:r>
              <a:rPr lang="zh-CN" altLang="en-US" sz="2000"/>
              <a:t>语句：离散，有序</a:t>
            </a:r>
            <a:endParaRPr lang="en-US" altLang="zh-CN" sz="2000"/>
          </a:p>
          <a:p>
            <a:pPr lvl="1"/>
            <a:r>
              <a:rPr lang="zh-CN" altLang="en-US" sz="2000"/>
              <a:t>任务目标：</a:t>
            </a:r>
            <a:endParaRPr lang="en-US" altLang="zh-CN" sz="2000"/>
          </a:p>
          <a:p>
            <a:pPr lvl="2"/>
            <a:r>
              <a:rPr lang="zh-CN" altLang="en-US" sz="2000"/>
              <a:t>图任务：语义信息与结构信息</a:t>
            </a:r>
            <a:endParaRPr lang="en-US" altLang="zh-CN" sz="2000"/>
          </a:p>
          <a:p>
            <a:pPr lvl="2"/>
            <a:r>
              <a:rPr lang="en-US" altLang="zh-CN" sz="2000"/>
              <a:t>CV</a:t>
            </a:r>
            <a:r>
              <a:rPr lang="zh-CN" altLang="en-US" sz="2000"/>
              <a:t>任务：语义信息</a:t>
            </a:r>
            <a:endParaRPr lang="en-US" altLang="zh-CN" sz="2000"/>
          </a:p>
          <a:p>
            <a:pPr lvl="2"/>
            <a:r>
              <a:rPr lang="en-US" altLang="zh-CN" sz="2000"/>
              <a:t>NLP</a:t>
            </a:r>
            <a:r>
              <a:rPr lang="zh-CN" altLang="en-US" sz="2000"/>
              <a:t>任务：语义信息</a:t>
            </a:r>
            <a:endParaRPr lang="en-US" altLang="zh-CN" sz="2000"/>
          </a:p>
          <a:p>
            <a:pPr lvl="1"/>
            <a:endParaRPr lang="zh-CN" altLang="en-US"/>
          </a:p>
          <a:p>
            <a:pPr lvl="1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2FD892-0B39-4F42-9668-75269AF9A1F2}"/>
              </a:ext>
            </a:extLst>
          </p:cNvPr>
          <p:cNvSpPr txBox="1"/>
          <p:nvPr/>
        </p:nvSpPr>
        <p:spPr>
          <a:xfrm>
            <a:off x="2699792" y="5157192"/>
            <a:ext cx="47625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rgbClr val="003366"/>
                </a:solidFill>
              </a:rPr>
              <a:t>图可以看作是一种更为抽象的数据结构，图像和</a:t>
            </a:r>
            <a:r>
              <a:rPr lang="en-US" altLang="zh-CN" i="1" dirty="0">
                <a:solidFill>
                  <a:srgbClr val="003366"/>
                </a:solidFill>
              </a:rPr>
              <a:t>NLP</a:t>
            </a:r>
            <a:r>
              <a:rPr lang="zh-CN" altLang="en-US" i="1" dirty="0">
                <a:solidFill>
                  <a:srgbClr val="003366"/>
                </a:solidFill>
              </a:rPr>
              <a:t>语句都可以以图结构的形式进行表示。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371DED-AA26-44C9-83E0-4673272A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38" y="1256916"/>
            <a:ext cx="4569143" cy="15334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3052F9-E820-463D-A0FC-EAD38016A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36" y="3078271"/>
            <a:ext cx="5818051" cy="16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1D5D364-5292-4103-B301-3037557983C7}"/>
              </a:ext>
            </a:extLst>
          </p:cNvPr>
          <p:cNvSpPr txBox="1">
            <a:spLocks/>
          </p:cNvSpPr>
          <p:nvPr/>
        </p:nvSpPr>
        <p:spPr>
          <a:xfrm>
            <a:off x="484505" y="1180071"/>
            <a:ext cx="8251722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深度学习的优势：端到端的自动任务特征提取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应用难点：</a:t>
            </a:r>
            <a:endParaRPr lang="en-US" altLang="zh-CN" sz="2400" dirty="0"/>
          </a:p>
          <a:p>
            <a:pPr lvl="1"/>
            <a:r>
              <a:rPr lang="zh-CN" altLang="en-US" sz="2400" dirty="0"/>
              <a:t>面向离散图结构的高效特征提取：语义信息与结构信息兼顾；</a:t>
            </a:r>
            <a:endParaRPr lang="en-US" altLang="zh-CN" sz="2400" dirty="0"/>
          </a:p>
          <a:p>
            <a:pPr lvl="1"/>
            <a:r>
              <a:rPr lang="zh-CN" altLang="en-US" sz="2400" dirty="0"/>
              <a:t>多粒度任务建模：节点、边、整图任务；</a:t>
            </a:r>
            <a:endParaRPr lang="en-US" altLang="zh-CN" sz="2400" dirty="0"/>
          </a:p>
          <a:p>
            <a:pPr lvl="1"/>
            <a:r>
              <a:rPr lang="en-US" altLang="zh-CN" sz="2400" dirty="0"/>
              <a:t>……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B4AE0D-AE69-4CF9-8E9B-E55551F9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8" t="58094" r="2800" b="6846"/>
          <a:stretch>
            <a:fillRect/>
          </a:stretch>
        </p:blipFill>
        <p:spPr>
          <a:xfrm>
            <a:off x="939382" y="1712727"/>
            <a:ext cx="6386144" cy="10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A01AB2C-C8B2-49C0-9BE4-AA792E79B1CC}"/>
              </a:ext>
            </a:extLst>
          </p:cNvPr>
          <p:cNvSpPr txBox="1">
            <a:spLocks/>
          </p:cNvSpPr>
          <p:nvPr/>
        </p:nvSpPr>
        <p:spPr>
          <a:xfrm>
            <a:off x="358518" y="1140708"/>
            <a:ext cx="8567042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图神经网络</a:t>
            </a:r>
            <a:r>
              <a:rPr lang="zh-CN" altLang="en-US" sz="1800" dirty="0"/>
              <a:t>是专门面向图结构数据建模的深度学习模型。是一种基于图结构的广义神经网络。图网络一般是将底层图形作为计算图，并通过在整张图上传递、转换和聚合节点特征信息，从而学习神经网络基元以生成单节点嵌入向量。</a:t>
            </a:r>
          </a:p>
          <a:p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E41D8D-C49A-4689-B4FE-A8ED76A3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6" y="2134112"/>
            <a:ext cx="5599842" cy="18538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A768F6-E1F8-4FAA-A665-0F3EBFC70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50" y="4408581"/>
            <a:ext cx="3337136" cy="15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D98F74D-9A66-4E5A-930A-38554858107F}"/>
              </a:ext>
            </a:extLst>
          </p:cNvPr>
          <p:cNvSpPr txBox="1">
            <a:spLocks/>
          </p:cNvSpPr>
          <p:nvPr/>
        </p:nvSpPr>
        <p:spPr>
          <a:xfrm>
            <a:off x="568581" y="1180071"/>
            <a:ext cx="8161467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从节点嵌入到邻居聚合机制实现离散图结构的输入与建模：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885BD25-A939-499E-83B0-5760541F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76" y="2144775"/>
            <a:ext cx="2897831" cy="10962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4FC168-C152-4581-9C28-5FCC1ADD6FCF}"/>
              </a:ext>
            </a:extLst>
          </p:cNvPr>
          <p:cNvSpPr txBox="1"/>
          <p:nvPr/>
        </p:nvSpPr>
        <p:spPr>
          <a:xfrm>
            <a:off x="4374860" y="2020213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66"/>
                </a:solidFill>
              </a:rPr>
              <a:t>将节点映射为向量表示；</a:t>
            </a:r>
            <a:endParaRPr lang="en-US" altLang="zh-CN" dirty="0">
              <a:solidFill>
                <a:srgbClr val="0033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66"/>
                </a:solidFill>
              </a:rPr>
              <a:t>边可以用节点向量之间的关系进行表示；</a:t>
            </a:r>
            <a:endParaRPr lang="en-US" altLang="zh-CN" dirty="0">
              <a:solidFill>
                <a:srgbClr val="0033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3366"/>
                </a:solidFill>
              </a:rPr>
              <a:t>图可以用图上所有节点向量之间的关系进行表示；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E4C695-C1AD-4735-BAFF-19AA3D46D127}"/>
              </a:ext>
            </a:extLst>
          </p:cNvPr>
          <p:cNvSpPr txBox="1"/>
          <p:nvPr/>
        </p:nvSpPr>
        <p:spPr>
          <a:xfrm>
            <a:off x="887559" y="3497541"/>
            <a:ext cx="3041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3366"/>
                </a:solidFill>
              </a:rPr>
              <a:t>获得节点向量表示的经典方法：</a:t>
            </a:r>
            <a:r>
              <a:rPr lang="en-US" altLang="zh-CN" dirty="0">
                <a:solidFill>
                  <a:srgbClr val="003366"/>
                </a:solidFill>
              </a:rPr>
              <a:t>SVD</a:t>
            </a:r>
            <a:r>
              <a:rPr lang="zh-CN" altLang="en-US" dirty="0">
                <a:solidFill>
                  <a:srgbClr val="003366"/>
                </a:solidFill>
              </a:rPr>
              <a:t>，随机游走等</a:t>
            </a:r>
            <a:r>
              <a:rPr lang="en-US" altLang="zh-CN" dirty="0">
                <a:solidFill>
                  <a:srgbClr val="003366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003366"/>
                </a:solidFill>
                <a:sym typeface="Wingdings" panose="05000000000000000000" pitchFamily="2" charset="2"/>
              </a:rPr>
              <a:t>效率太低，难以建模图结构以外的其他信息；</a:t>
            </a:r>
            <a:endParaRPr lang="zh-CN" altLang="en-US" dirty="0">
              <a:solidFill>
                <a:srgbClr val="0033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A53F9FA-66C4-42BB-8F06-004F4E2EB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0" b="6514"/>
          <a:stretch>
            <a:fillRect/>
          </a:stretch>
        </p:blipFill>
        <p:spPr>
          <a:xfrm>
            <a:off x="4374860" y="3729344"/>
            <a:ext cx="3659505" cy="241474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347371-AC86-4F52-9F8A-A5D27AA4095D}"/>
              </a:ext>
            </a:extLst>
          </p:cNvPr>
          <p:cNvSpPr/>
          <p:nvPr/>
        </p:nvSpPr>
        <p:spPr>
          <a:xfrm>
            <a:off x="5874125" y="3664868"/>
            <a:ext cx="2160240" cy="1611407"/>
          </a:xfrm>
          <a:prstGeom prst="rect">
            <a:avLst/>
          </a:prstGeom>
          <a:noFill/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A40808E-CD3B-4A76-83C0-6B8A7AED33C5}"/>
              </a:ext>
            </a:extLst>
          </p:cNvPr>
          <p:cNvSpPr txBox="1">
            <a:spLocks/>
          </p:cNvSpPr>
          <p:nvPr/>
        </p:nvSpPr>
        <p:spPr>
          <a:xfrm>
            <a:off x="484504" y="1210963"/>
            <a:ext cx="8326755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从节点嵌入到邻居聚合机制实现离散图结构的输入与建模目标：</a:t>
            </a:r>
          </a:p>
          <a:p>
            <a:pPr lvl="1"/>
            <a:r>
              <a:rPr lang="zh-CN" altLang="en-US" sz="2000" dirty="0"/>
              <a:t>节点向量表示既包含语义信息也包含图结构信息；</a:t>
            </a:r>
          </a:p>
          <a:p>
            <a:pPr lvl="1"/>
            <a:r>
              <a:rPr lang="zh-CN" altLang="en-US" sz="2000" dirty="0"/>
              <a:t>高效的信息建模；</a:t>
            </a:r>
          </a:p>
          <a:p>
            <a:endParaRPr lang="zh-CN" altLang="en-US" sz="2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CBA186D-8360-41A8-8234-F2CF33BE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6"/>
          <a:stretch>
            <a:fillRect/>
          </a:stretch>
        </p:blipFill>
        <p:spPr>
          <a:xfrm>
            <a:off x="484505" y="2924752"/>
            <a:ext cx="3177693" cy="182353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C3FDB37-1F56-498B-9369-286C7D960543}"/>
              </a:ext>
            </a:extLst>
          </p:cNvPr>
          <p:cNvSpPr txBox="1"/>
          <p:nvPr/>
        </p:nvSpPr>
        <p:spPr>
          <a:xfrm>
            <a:off x="3910329" y="2895747"/>
            <a:ext cx="4749165" cy="19944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3366"/>
                </a:solidFill>
              </a:rPr>
              <a:t>邻居聚合机制的好处：</a:t>
            </a:r>
            <a:endParaRPr lang="en-US" altLang="zh-CN" sz="1400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3366"/>
                </a:solidFill>
              </a:rPr>
              <a:t>丰富语义信息：</a:t>
            </a:r>
            <a:r>
              <a:rPr lang="zh-CN" altLang="en-US" sz="1400" dirty="0">
                <a:solidFill>
                  <a:srgbClr val="003366"/>
                </a:solidFill>
              </a:rPr>
              <a:t>聚合过程传递了其他节点的属性信息给目标节点，丰富了目标节点语义信息；</a:t>
            </a:r>
            <a:endParaRPr lang="en-US" altLang="zh-CN" sz="1400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3366"/>
                </a:solidFill>
              </a:rPr>
              <a:t>隐式图结构建模：</a:t>
            </a:r>
            <a:r>
              <a:rPr lang="zh-CN" altLang="en-US" sz="1400" dirty="0">
                <a:solidFill>
                  <a:srgbClr val="003366"/>
                </a:solidFill>
              </a:rPr>
              <a:t>聚合过程中目标节点吸收其邻居节点的语义信息，使得在图结构上相近的节点在语义信息上也更相近。</a:t>
            </a:r>
          </a:p>
        </p:txBody>
      </p:sp>
    </p:spTree>
    <p:extLst>
      <p:ext uri="{BB962C8B-B14F-4D97-AF65-F5344CB8AC3E}">
        <p14:creationId xmlns:p14="http://schemas.microsoft.com/office/powerpoint/2010/main" val="1103422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DAEC866-5B30-4CC8-899A-BC26D102DA20}"/>
              </a:ext>
            </a:extLst>
          </p:cNvPr>
          <p:cNvSpPr txBox="1">
            <a:spLocks/>
          </p:cNvSpPr>
          <p:nvPr/>
        </p:nvSpPr>
        <p:spPr>
          <a:xfrm>
            <a:off x="426478" y="1297460"/>
            <a:ext cx="8384781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基于深度学习的邻居聚合机制：图神经网络，</a:t>
            </a:r>
            <a:r>
              <a:rPr lang="en-US" altLang="zh-CN" sz="2000" dirty="0"/>
              <a:t>Graph Neural Networks</a:t>
            </a:r>
          </a:p>
          <a:p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D7E0A3-C9B0-4226-BC9E-16955684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6"/>
          <a:stretch>
            <a:fillRect/>
          </a:stretch>
        </p:blipFill>
        <p:spPr>
          <a:xfrm>
            <a:off x="419298" y="2478188"/>
            <a:ext cx="3165585" cy="181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F5C336-37E3-4A49-B354-026527F94025}"/>
                  </a:ext>
                </a:extLst>
              </p:cNvPr>
              <p:cNvSpPr txBox="1"/>
              <p:nvPr/>
            </p:nvSpPr>
            <p:spPr>
              <a:xfrm>
                <a:off x="4509159" y="2497560"/>
                <a:ext cx="3634521" cy="230832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3366"/>
                    </a:solidFill>
                  </a:rPr>
                  <a:t>在给定目标节点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solidFill>
                      <a:srgbClr val="003366"/>
                    </a:solidFill>
                  </a:rPr>
                  <a:t>的情况下，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邻居集合采样：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采样</a:t>
                </a:r>
                <a:r>
                  <a:rPr lang="en-US" altLang="zh-CN" sz="1600" dirty="0">
                    <a:solidFill>
                      <a:srgbClr val="003366"/>
                    </a:solidFill>
                  </a:rPr>
                  <a:t>k</a:t>
                </a:r>
                <a:r>
                  <a:rPr lang="zh-CN" altLang="en-US" sz="1600" dirty="0">
                    <a:solidFill>
                      <a:srgbClr val="003366"/>
                    </a:solidFill>
                  </a:rPr>
                  <a:t>跳内的所有邻居节点；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随机采样</a:t>
                </a:r>
                <a:r>
                  <a:rPr lang="en-US" altLang="zh-CN" sz="1600" dirty="0">
                    <a:solidFill>
                      <a:srgbClr val="003366"/>
                    </a:solidFill>
                  </a:rPr>
                  <a:t>k</a:t>
                </a:r>
                <a:r>
                  <a:rPr lang="zh-CN" altLang="en-US" sz="1600" dirty="0">
                    <a:solidFill>
                      <a:srgbClr val="003366"/>
                    </a:solidFill>
                  </a:rPr>
                  <a:t>跳内的邻居节点；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聚合方式：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𝐴𝑔𝑔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;∀ 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加和；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取平均；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权重加和；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1F5C336-37E3-4A49-B354-026527F94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159" y="2497560"/>
                <a:ext cx="3634521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976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71BE6FE-C3A1-4BF6-87E4-79F46CB6AE92}"/>
              </a:ext>
            </a:extLst>
          </p:cNvPr>
          <p:cNvSpPr txBox="1">
            <a:spLocks/>
          </p:cNvSpPr>
          <p:nvPr/>
        </p:nvSpPr>
        <p:spPr>
          <a:xfrm>
            <a:off x="587118" y="1198606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更高效的实现方式：图卷积神经网络</a:t>
            </a:r>
            <a:r>
              <a:rPr lang="en-US" altLang="zh-CN" sz="2000"/>
              <a:t>, Graph Convolutional Network</a:t>
            </a:r>
          </a:p>
          <a:p>
            <a:pPr lvl="1"/>
            <a:r>
              <a:rPr lang="zh-CN" altLang="en-US" sz="2000"/>
              <a:t>基于矩阵相乘形式更高效地实现邻居聚合机制</a:t>
            </a:r>
            <a:endParaRPr lang="en-US" altLang="zh-CN" sz="2000"/>
          </a:p>
          <a:p>
            <a:pPr lvl="1"/>
            <a:endParaRPr lang="en-US" altLang="zh-CN" sz="2000"/>
          </a:p>
          <a:p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7C2E106-FB1B-4A9D-8590-20CE19D6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08" y="2379334"/>
            <a:ext cx="5734050" cy="22574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6B4402C-295C-4BB7-B149-0B40B3D2A896}"/>
              </a:ext>
            </a:extLst>
          </p:cNvPr>
          <p:cNvSpPr/>
          <p:nvPr/>
        </p:nvSpPr>
        <p:spPr>
          <a:xfrm>
            <a:off x="4680613" y="2590312"/>
            <a:ext cx="2080260" cy="297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DE484F-185C-4F11-900D-FD8A8750FCEC}"/>
              </a:ext>
            </a:extLst>
          </p:cNvPr>
          <p:cNvSpPr txBox="1"/>
          <p:nvPr/>
        </p:nvSpPr>
        <p:spPr>
          <a:xfrm>
            <a:off x="6760873" y="2577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rgbClr val="003366"/>
                </a:solidFill>
              </a:rPr>
              <a:t>节点属性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DDC2988-0096-452A-943C-AC72B110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43" y="4750978"/>
            <a:ext cx="3017677" cy="1517460"/>
          </a:xfrm>
          <a:prstGeom prst="rect">
            <a:avLst/>
          </a:prstGeom>
        </p:spPr>
      </p:pic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F9E3CBEC-8A30-4EF1-9551-09487866CA85}"/>
              </a:ext>
            </a:extLst>
          </p:cNvPr>
          <p:cNvCxnSpPr>
            <a:stCxn id="15" idx="3"/>
          </p:cNvCxnSpPr>
          <p:nvPr/>
        </p:nvCxnSpPr>
        <p:spPr>
          <a:xfrm>
            <a:off x="6831358" y="3508047"/>
            <a:ext cx="813090" cy="1244615"/>
          </a:xfrm>
          <a:prstGeom prst="curvedConnector2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D6F7E35-45E6-4230-91A6-EEE3F371EA65}"/>
              </a:ext>
            </a:extLst>
          </p:cNvPr>
          <p:cNvSpPr txBox="1"/>
          <p:nvPr/>
        </p:nvSpPr>
        <p:spPr>
          <a:xfrm>
            <a:off x="5600728" y="3909881"/>
            <a:ext cx="246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003366"/>
                </a:solidFill>
              </a:rPr>
              <a:t>与图片上的卷积操作很类似，所以被成为图卷积</a:t>
            </a:r>
          </a:p>
        </p:txBody>
      </p:sp>
    </p:spTree>
    <p:extLst>
      <p:ext uri="{BB962C8B-B14F-4D97-AF65-F5344CB8AC3E}">
        <p14:creationId xmlns:p14="http://schemas.microsoft.com/office/powerpoint/2010/main" val="1670661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39602106-3592-4DCC-989C-F2DF4A0CCEB6}"/>
              </a:ext>
            </a:extLst>
          </p:cNvPr>
          <p:cNvSpPr txBox="1">
            <a:spLocks/>
          </p:cNvSpPr>
          <p:nvPr/>
        </p:nvSpPr>
        <p:spPr>
          <a:xfrm>
            <a:off x="401766" y="1173892"/>
            <a:ext cx="82232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更精细的聚合方式：图注意力机制，</a:t>
            </a:r>
            <a:r>
              <a:rPr lang="en-US" altLang="zh-CN" sz="2000" dirty="0"/>
              <a:t>Graph Attention Network</a:t>
            </a:r>
          </a:p>
          <a:p>
            <a:pPr lvl="1"/>
            <a:r>
              <a:rPr lang="zh-CN" altLang="en-US" sz="2000" dirty="0"/>
              <a:t>引入注意力机制计算聚合权重</a:t>
            </a:r>
          </a:p>
          <a:p>
            <a:endParaRPr lang="zh-CN" altLang="en-US"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FCFD114-3CF9-410F-86E5-CD613BA1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4" y="3002692"/>
            <a:ext cx="3540890" cy="161925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C30DC7-BDE5-465B-B5AF-3F0CB1054E4B}"/>
              </a:ext>
            </a:extLst>
          </p:cNvPr>
          <p:cNvGrpSpPr/>
          <p:nvPr/>
        </p:nvGrpSpPr>
        <p:grpSpPr>
          <a:xfrm>
            <a:off x="4156434" y="2570644"/>
            <a:ext cx="3474028" cy="2862322"/>
            <a:chOff x="5666322" y="2799062"/>
            <a:chExt cx="3474028" cy="286232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FA887F7-DB8E-4E07-B865-843A0FBA3AD2}"/>
                </a:ext>
              </a:extLst>
            </p:cNvPr>
            <p:cNvSpPr txBox="1"/>
            <p:nvPr/>
          </p:nvSpPr>
          <p:spPr>
            <a:xfrm>
              <a:off x="5666322" y="2799062"/>
              <a:ext cx="3474028" cy="28623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3366"/>
                  </a:solidFill>
                </a:rPr>
                <a:t>注意力权重计算方法：</a:t>
              </a:r>
              <a:endParaRPr lang="en-US" altLang="zh-CN" dirty="0">
                <a:solidFill>
                  <a:srgbClr val="003366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3366"/>
                  </a:solidFill>
                </a:rPr>
                <a:t>基于注意力权重的聚合机制：</a:t>
              </a:r>
              <a:endParaRPr lang="en-US" altLang="zh-CN" dirty="0">
                <a:solidFill>
                  <a:srgbClr val="003366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7161DE3-3DC0-45D8-B35B-B16E3FEE31EE}"/>
                </a:ext>
              </a:extLst>
            </p:cNvPr>
            <p:cNvGrpSpPr/>
            <p:nvPr/>
          </p:nvGrpSpPr>
          <p:grpSpPr>
            <a:xfrm>
              <a:off x="6228184" y="3256428"/>
              <a:ext cx="2857500" cy="972522"/>
              <a:chOff x="8004810" y="3905250"/>
              <a:chExt cx="2857500" cy="972522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0367796-0F1A-46F7-A081-ADA50CB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3442" y="3905250"/>
                <a:ext cx="1514475" cy="4191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DD536C01-A0C3-42D3-A96D-19FD816BF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722"/>
              <a:stretch>
                <a:fillRect/>
              </a:stretch>
            </p:blipFill>
            <p:spPr>
              <a:xfrm>
                <a:off x="8004810" y="4396125"/>
                <a:ext cx="2857500" cy="481647"/>
              </a:xfrm>
              <a:prstGeom prst="rect">
                <a:avLst/>
              </a:prstGeom>
            </p:spPr>
          </p:pic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652F171-50AF-4D7D-AE65-673B48D4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4878" y="4623769"/>
              <a:ext cx="2038350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272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FBD3B3A4-3FF6-440F-B0D8-78B877ACA61C}"/>
              </a:ext>
            </a:extLst>
          </p:cNvPr>
          <p:cNvSpPr txBox="1">
            <a:spLocks/>
          </p:cNvSpPr>
          <p:nvPr/>
        </p:nvSpPr>
        <p:spPr>
          <a:xfrm>
            <a:off x="426478" y="1248033"/>
            <a:ext cx="8104111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图神经网络作为处理图结构数据的利器，可以被应用在不同粒度的图任务上。</a:t>
            </a:r>
          </a:p>
        </p:txBody>
      </p:sp>
      <p:pic>
        <p:nvPicPr>
          <p:cNvPr id="17" name="内容占位符 4">
            <a:extLst>
              <a:ext uri="{FF2B5EF4-FFF2-40B4-BE49-F238E27FC236}">
                <a16:creationId xmlns:a16="http://schemas.microsoft.com/office/drawing/2014/main" id="{DC8CED3E-34A7-4BB7-9672-28400D79D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7185" y="2356753"/>
            <a:ext cx="4483344" cy="309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979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19CE4203-957C-4F72-B73B-05095475F029}"/>
              </a:ext>
            </a:extLst>
          </p:cNvPr>
          <p:cNvSpPr txBox="1">
            <a:spLocks/>
          </p:cNvSpPr>
          <p:nvPr/>
        </p:nvSpPr>
        <p:spPr>
          <a:xfrm>
            <a:off x="484504" y="1241854"/>
            <a:ext cx="8441055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应用核心：</a:t>
            </a:r>
          </a:p>
          <a:p>
            <a:pPr lvl="1"/>
            <a:r>
              <a:rPr lang="zh-CN" altLang="en-US" sz="1800" dirty="0"/>
              <a:t>核心</a:t>
            </a:r>
            <a:r>
              <a:rPr lang="en-US" altLang="zh-CN" sz="1800" dirty="0"/>
              <a:t>1</a:t>
            </a:r>
            <a:r>
              <a:rPr lang="zh-CN" altLang="en-US" sz="1800" dirty="0"/>
              <a:t>：以节点表示为实现各类图分析任务的基础；</a:t>
            </a:r>
          </a:p>
          <a:p>
            <a:pPr lvl="1"/>
            <a:r>
              <a:rPr lang="zh-CN" altLang="en-US" sz="1800" dirty="0"/>
              <a:t>核心</a:t>
            </a:r>
            <a:r>
              <a:rPr lang="en-US" altLang="zh-CN" sz="1800" dirty="0"/>
              <a:t>2</a:t>
            </a:r>
            <a:r>
              <a:rPr lang="zh-CN" altLang="en-US" sz="1800" dirty="0"/>
              <a:t>：图神经网络的重点目标为面向相应任务的节点表示学习；</a:t>
            </a:r>
          </a:p>
          <a:p>
            <a:pPr lvl="1"/>
            <a:r>
              <a:rPr lang="zh-CN" altLang="en-US" sz="1800" dirty="0"/>
              <a:t>核心</a:t>
            </a:r>
            <a:r>
              <a:rPr lang="en-US" altLang="zh-CN" sz="1800" dirty="0"/>
              <a:t>3</a:t>
            </a:r>
            <a:r>
              <a:rPr lang="zh-CN" altLang="en-US" sz="1800" dirty="0"/>
              <a:t>：基于节点表示设计面向不同图分析任务的应用范式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5ABFF61-D6B0-4A5E-81AD-01A54C6DA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8324750"/>
              </p:ext>
            </p:extLst>
          </p:nvPr>
        </p:nvGraphicFramePr>
        <p:xfrm>
          <a:off x="1637179" y="2926638"/>
          <a:ext cx="5112568" cy="3409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178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>
            <a:extLst>
              <a:ext uri="{FF2B5EF4-FFF2-40B4-BE49-F238E27FC236}">
                <a16:creationId xmlns:a16="http://schemas.microsoft.com/office/drawing/2014/main" id="{AFAFA4AE-5D88-40FD-8816-D4DA77E7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9" y="1279438"/>
            <a:ext cx="6730462" cy="2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359A3B-1344-4384-A5A3-99A9F5C479E3}"/>
                  </a:ext>
                </a:extLst>
              </p:cNvPr>
              <p:cNvSpPr txBox="1"/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单纯建模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359A3B-1344-4384-A5A3-99A9F5C47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blipFill>
                <a:blip r:embed="rId6"/>
                <a:stretch>
                  <a:fillRect l="-2581" t="-15000" r="-968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FE6806-C1F0-49EC-A7DF-05D1E361E993}"/>
                  </a:ext>
                </a:extLst>
              </p:cNvPr>
              <p:cNvSpPr txBox="1"/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FE6806-C1F0-49EC-A7DF-05D1E361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blipFill>
                <a:blip r:embed="rId7"/>
                <a:stretch>
                  <a:fillRect l="-4167" t="-15000" r="-1389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C920626-CA01-49AE-9CF5-8989E8B94B0C}"/>
              </a:ext>
            </a:extLst>
          </p:cNvPr>
          <p:cNvSpPr/>
          <p:nvPr/>
        </p:nvSpPr>
        <p:spPr>
          <a:xfrm>
            <a:off x="1834978" y="1136822"/>
            <a:ext cx="2916195" cy="3713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2050D1-A9D1-4D10-97B0-97F8A8B16996}"/>
              </a:ext>
            </a:extLst>
          </p:cNvPr>
          <p:cNvSpPr txBox="1"/>
          <p:nvPr/>
        </p:nvSpPr>
        <p:spPr>
          <a:xfrm>
            <a:off x="1532238" y="4900711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并不是单纯地分类，还可以有回归等等</a:t>
            </a:r>
          </a:p>
        </p:txBody>
      </p:sp>
    </p:spTree>
    <p:extLst>
      <p:ext uri="{BB962C8B-B14F-4D97-AF65-F5344CB8AC3E}">
        <p14:creationId xmlns:p14="http://schemas.microsoft.com/office/powerpoint/2010/main" val="2286841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54C6CFF-79D4-4FE8-A225-052C757FC942}"/>
              </a:ext>
            </a:extLst>
          </p:cNvPr>
          <p:cNvSpPr txBox="1">
            <a:spLocks/>
          </p:cNvSpPr>
          <p:nvPr/>
        </p:nvSpPr>
        <p:spPr>
          <a:xfrm>
            <a:off x="484505" y="1180070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面向节点的任务：对节点的种类的预测</a:t>
            </a:r>
          </a:p>
          <a:p>
            <a:pPr lvl="1"/>
            <a:r>
              <a:rPr lang="zh-CN" altLang="en-US" sz="2000"/>
              <a:t>节点分类；</a:t>
            </a:r>
          </a:p>
          <a:p>
            <a:pPr lvl="1"/>
            <a:r>
              <a:rPr lang="zh-CN" altLang="en-US" sz="2000"/>
              <a:t>节点聚类；</a:t>
            </a:r>
          </a:p>
          <a:p>
            <a:pPr lvl="1"/>
            <a:r>
              <a:rPr lang="zh-CN" altLang="en-US" sz="2000"/>
              <a:t>异常检测；</a:t>
            </a:r>
          </a:p>
          <a:p>
            <a:pPr lvl="1"/>
            <a:r>
              <a:rPr lang="en-US" altLang="zh-CN" sz="2000"/>
              <a:t>……</a:t>
            </a:r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7A2928-1E28-494B-AC92-8A60BAABA823}"/>
              </a:ext>
            </a:extLst>
          </p:cNvPr>
          <p:cNvGrpSpPr/>
          <p:nvPr/>
        </p:nvGrpSpPr>
        <p:grpSpPr>
          <a:xfrm>
            <a:off x="989107" y="3224894"/>
            <a:ext cx="6437653" cy="2157598"/>
            <a:chOff x="1112519" y="4154302"/>
            <a:chExt cx="6437653" cy="215759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9FBE598-3AE2-46DD-AC65-08EF6BE0A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519" y="4154302"/>
              <a:ext cx="6437653" cy="215759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CD77C9-FB18-4547-BAC0-0A423D800D7A}"/>
                </a:ext>
              </a:extLst>
            </p:cNvPr>
            <p:cNvSpPr txBox="1"/>
            <p:nvPr/>
          </p:nvSpPr>
          <p:spPr>
            <a:xfrm>
              <a:off x="1318260" y="4387566"/>
              <a:ext cx="14157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最后一层表示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8A96BF-30E5-4ADC-A3F1-550751ACEA26}"/>
                </a:ext>
              </a:extLst>
            </p:cNvPr>
            <p:cNvSpPr txBox="1"/>
            <p:nvPr/>
          </p:nvSpPr>
          <p:spPr>
            <a:xfrm>
              <a:off x="3878580" y="4726120"/>
              <a:ext cx="162095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全连接神经网络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5B4717-68E6-4CBF-9937-5E7644630599}"/>
                </a:ext>
              </a:extLst>
            </p:cNvPr>
            <p:cNvSpPr txBox="1"/>
            <p:nvPr/>
          </p:nvSpPr>
          <p:spPr>
            <a:xfrm>
              <a:off x="5499537" y="4344802"/>
              <a:ext cx="20506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各个节点的分类结果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396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AED0A5E-7072-4218-81B6-01D5B4042CDD}"/>
              </a:ext>
            </a:extLst>
          </p:cNvPr>
          <p:cNvSpPr txBox="1">
            <a:spLocks/>
          </p:cNvSpPr>
          <p:nvPr/>
        </p:nvSpPr>
        <p:spPr>
          <a:xfrm>
            <a:off x="484505" y="1217140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面向边的应用：对节点之间是否存在边进行预测</a:t>
            </a:r>
            <a:endParaRPr lang="en-US" altLang="zh-CN" sz="2000"/>
          </a:p>
          <a:p>
            <a:pPr lvl="1"/>
            <a:r>
              <a:rPr lang="zh-CN" altLang="en-US" sz="2000"/>
              <a:t>边预测；</a:t>
            </a:r>
            <a:endParaRPr lang="en-US" altLang="zh-CN" sz="2000"/>
          </a:p>
          <a:p>
            <a:pPr lvl="1"/>
            <a:r>
              <a:rPr lang="zh-CN" altLang="en-US" sz="2000"/>
              <a:t>社区检测；</a:t>
            </a:r>
            <a:endParaRPr lang="en-US" altLang="zh-CN" sz="2000"/>
          </a:p>
          <a:p>
            <a:pPr lvl="1"/>
            <a:r>
              <a:rPr lang="en-US" altLang="zh-CN" sz="2000"/>
              <a:t>……</a:t>
            </a:r>
          </a:p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B91CD6-9ADB-40D9-B859-59454492439B}"/>
              </a:ext>
            </a:extLst>
          </p:cNvPr>
          <p:cNvGrpSpPr/>
          <p:nvPr/>
        </p:nvGrpSpPr>
        <p:grpSpPr>
          <a:xfrm>
            <a:off x="701075" y="3011187"/>
            <a:ext cx="6842760" cy="2271481"/>
            <a:chOff x="1219201" y="3682279"/>
            <a:chExt cx="6842760" cy="22714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2A94A91-463C-4094-8795-67C28661C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361" b="23268"/>
            <a:stretch>
              <a:fillRect/>
            </a:stretch>
          </p:blipFill>
          <p:spPr>
            <a:xfrm>
              <a:off x="1219201" y="4143944"/>
              <a:ext cx="6842760" cy="180981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3741245-1F74-4380-A764-2815503F5564}"/>
                </a:ext>
              </a:extLst>
            </p:cNvPr>
            <p:cNvSpPr txBox="1"/>
            <p:nvPr/>
          </p:nvSpPr>
          <p:spPr>
            <a:xfrm>
              <a:off x="1432560" y="3805390"/>
              <a:ext cx="1415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最后一层表示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F47FFF-A160-4278-80B9-738A5E0FF28B}"/>
                </a:ext>
              </a:extLst>
            </p:cNvPr>
            <p:cNvSpPr txBox="1"/>
            <p:nvPr/>
          </p:nvSpPr>
          <p:spPr>
            <a:xfrm>
              <a:off x="4282440" y="5048852"/>
              <a:ext cx="162095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全连接神经网络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DD186D-D0CE-4AE0-8334-7D7F12483F69}"/>
                </a:ext>
              </a:extLst>
            </p:cNvPr>
            <p:cNvSpPr txBox="1"/>
            <p:nvPr/>
          </p:nvSpPr>
          <p:spPr>
            <a:xfrm>
              <a:off x="5912160" y="3682279"/>
              <a:ext cx="20747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3366"/>
                  </a:solidFill>
                </a:rPr>
                <a:t>边表示为两端节点表示之间的相似度关系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806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B1B5927-AF60-4D57-9C44-0E9336CBFAAD}"/>
              </a:ext>
            </a:extLst>
          </p:cNvPr>
          <p:cNvSpPr txBox="1">
            <a:spLocks/>
          </p:cNvSpPr>
          <p:nvPr/>
        </p:nvSpPr>
        <p:spPr>
          <a:xfrm>
            <a:off x="484505" y="1229498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面向整个图的任务：对整个图的种类进行预测或者进行整图的生成</a:t>
            </a:r>
          </a:p>
          <a:p>
            <a:pPr lvl="1"/>
            <a:r>
              <a:rPr lang="zh-CN" altLang="en-US" sz="2000"/>
              <a:t>图分类；</a:t>
            </a:r>
          </a:p>
          <a:p>
            <a:pPr lvl="1"/>
            <a:r>
              <a:rPr lang="zh-CN" altLang="en-US" sz="2000"/>
              <a:t>图生成；</a:t>
            </a:r>
          </a:p>
          <a:p>
            <a:pPr lvl="1"/>
            <a:r>
              <a:rPr lang="zh-CN" altLang="en-US" sz="2000"/>
              <a:t>图匹配</a:t>
            </a:r>
          </a:p>
          <a:p>
            <a:pPr lvl="1"/>
            <a:r>
              <a:rPr lang="en-US" altLang="zh-CN" sz="2000"/>
              <a:t>……</a:t>
            </a:r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6F0A70A-5290-4F3A-9DD7-2CFE22D7B51B}"/>
              </a:ext>
            </a:extLst>
          </p:cNvPr>
          <p:cNvGrpSpPr/>
          <p:nvPr/>
        </p:nvGrpSpPr>
        <p:grpSpPr>
          <a:xfrm>
            <a:off x="773083" y="3490346"/>
            <a:ext cx="6971036" cy="2088232"/>
            <a:chOff x="1305930" y="3840768"/>
            <a:chExt cx="7836365" cy="23361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79F65A0-9DAE-44AE-9491-5C09F3E7B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93" b="29660"/>
            <a:stretch>
              <a:fillRect/>
            </a:stretch>
          </p:blipFill>
          <p:spPr>
            <a:xfrm>
              <a:off x="1305930" y="4175760"/>
              <a:ext cx="7488050" cy="2001203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92C04F-2C7B-434D-AF2A-270E886770B0}"/>
                </a:ext>
              </a:extLst>
            </p:cNvPr>
            <p:cNvSpPr txBox="1"/>
            <p:nvPr/>
          </p:nvSpPr>
          <p:spPr>
            <a:xfrm>
              <a:off x="5197562" y="4807030"/>
              <a:ext cx="1245534" cy="413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3366"/>
                  </a:solidFill>
                </a:rPr>
                <a:t>池化机制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985BCCC-3D77-4809-B673-29498E46F097}"/>
                </a:ext>
              </a:extLst>
            </p:cNvPr>
            <p:cNvSpPr txBox="1"/>
            <p:nvPr/>
          </p:nvSpPr>
          <p:spPr>
            <a:xfrm>
              <a:off x="6339845" y="3840768"/>
              <a:ext cx="2802450" cy="413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3366"/>
                  </a:solidFill>
                </a:rPr>
                <a:t>整图表示用于下游任务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27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2735" y="429"/>
              <a:ext cx="1131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小节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3F7EB0-3AA2-4B06-823C-FB039A17AE76}"/>
              </a:ext>
            </a:extLst>
          </p:cNvPr>
          <p:cNvSpPr txBox="1"/>
          <p:nvPr/>
        </p:nvSpPr>
        <p:spPr>
          <a:xfrm>
            <a:off x="385651" y="1080135"/>
            <a:ext cx="4928657" cy="295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更多的图像任务：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检测、分割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RCNN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Fast-RCNN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 err="1">
                <a:latin typeface="+mn-ea"/>
              </a:rPr>
              <a:t>SPPNet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Yolo</a:t>
            </a:r>
            <a:r>
              <a:rPr lang="zh-CN" altLang="en-US" dirty="0">
                <a:latin typeface="+mn-ea"/>
              </a:rPr>
              <a:t>系列等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FCN</a:t>
            </a:r>
            <a:r>
              <a:rPr lang="zh-CN" altLang="en-US" dirty="0">
                <a:latin typeface="+mn-ea"/>
              </a:rPr>
              <a:t>模型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更多模态的数据：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点云：</a:t>
            </a:r>
            <a:r>
              <a:rPr lang="en-US" altLang="zh-CN" dirty="0" err="1">
                <a:latin typeface="+mn-ea"/>
              </a:rPr>
              <a:t>PointNet</a:t>
            </a:r>
            <a:r>
              <a:rPr lang="zh-CN" altLang="en-US" dirty="0">
                <a:latin typeface="+mn-ea"/>
              </a:rPr>
              <a:t>系列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图结构数据：图神经网络系列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14D66C-4147-464B-8D2D-02117DB8B038}"/>
              </a:ext>
            </a:extLst>
          </p:cNvPr>
          <p:cNvSpPr txBox="1"/>
          <p:nvPr/>
        </p:nvSpPr>
        <p:spPr>
          <a:xfrm>
            <a:off x="2576383" y="4273538"/>
            <a:ext cx="4660250" cy="199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</a:rPr>
              <a:t>重点：</a:t>
            </a:r>
            <a:endParaRPr lang="en-US" altLang="zh-CN" sz="14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掌握实体检测、语义分割、实体分割任务上的区别；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latin typeface="+mn-ea"/>
              </a:rPr>
              <a:t>RCNN</a:t>
            </a:r>
            <a:r>
              <a:rPr lang="zh-CN" altLang="en-US" sz="1400" dirty="0">
                <a:latin typeface="+mn-ea"/>
              </a:rPr>
              <a:t>这类</a:t>
            </a:r>
            <a:r>
              <a:rPr lang="en-US" altLang="zh-CN" sz="1400" dirty="0">
                <a:latin typeface="+mn-ea"/>
              </a:rPr>
              <a:t>Two-stage</a:t>
            </a:r>
            <a:r>
              <a:rPr lang="zh-CN" altLang="en-US" sz="1400" dirty="0">
                <a:latin typeface="+mn-ea"/>
              </a:rPr>
              <a:t>模型的两阶段分别做什么；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latin typeface="+mn-ea"/>
              </a:rPr>
              <a:t>Yolo</a:t>
            </a:r>
            <a:r>
              <a:rPr lang="zh-CN" altLang="en-US" sz="1400" dirty="0">
                <a:latin typeface="+mn-ea"/>
              </a:rPr>
              <a:t>和</a:t>
            </a:r>
            <a:r>
              <a:rPr lang="en-US" altLang="zh-CN" sz="1400" dirty="0">
                <a:latin typeface="+mn-ea"/>
              </a:rPr>
              <a:t>RCNN</a:t>
            </a:r>
            <a:r>
              <a:rPr lang="zh-CN" altLang="en-US" sz="1400" dirty="0">
                <a:latin typeface="+mn-ea"/>
              </a:rPr>
              <a:t>系列的区别；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latin typeface="+mn-ea"/>
              </a:rPr>
              <a:t>PointNet</a:t>
            </a:r>
            <a:r>
              <a:rPr lang="zh-CN" altLang="en-US" sz="1400" dirty="0">
                <a:latin typeface="+mn-ea"/>
              </a:rPr>
              <a:t>如何解决点云的变换不变性问题；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图神经网络模型的几种聚合方式；</a:t>
            </a:r>
          </a:p>
        </p:txBody>
      </p:sp>
    </p:spTree>
    <p:extLst>
      <p:ext uri="{BB962C8B-B14F-4D97-AF65-F5344CB8AC3E}">
        <p14:creationId xmlns:p14="http://schemas.microsoft.com/office/powerpoint/2010/main" val="2810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91590" y="2047875"/>
            <a:ext cx="7266305" cy="1751965"/>
            <a:chOff x="7729" y="4918"/>
            <a:chExt cx="11443" cy="2759"/>
          </a:xfrm>
        </p:grpSpPr>
        <p:sp>
          <p:nvSpPr>
            <p:cNvPr id="36" name="文本框 35"/>
            <p:cNvSpPr txBox="1"/>
            <p:nvPr/>
          </p:nvSpPr>
          <p:spPr>
            <a:xfrm>
              <a:off x="7729" y="4918"/>
              <a:ext cx="11443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spc="600" dirty="0">
                  <a:solidFill>
                    <a:srgbClr val="1847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谢谢！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771" y="6623"/>
              <a:ext cx="9358" cy="0"/>
            </a:xfrm>
            <a:prstGeom prst="line">
              <a:avLst/>
            </a:prstGeom>
            <a:ln>
              <a:solidFill>
                <a:srgbClr val="184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8072" y="6853"/>
              <a:ext cx="1075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847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THANK YOU FOR LISTENING</a:t>
              </a:r>
              <a:endParaRPr lang="zh-CN" altLang="en-US" sz="28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判别模型应用</a:t>
            </a:r>
            <a:r>
              <a:rPr lang="en-US" altLang="zh-CN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I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：目标检测与语义分割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8290" y="429"/>
              <a:ext cx="575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目标检测与语义分割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CBFA519-D103-4BFF-AA5F-57FBDC0BDF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1"/>
          <a:stretch/>
        </p:blipFill>
        <p:spPr>
          <a:xfrm>
            <a:off x="216820" y="1074420"/>
            <a:ext cx="8708740" cy="2749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12A75D-716C-4FBB-919A-098949724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516" y="3929209"/>
            <a:ext cx="3683311" cy="28151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94AF95-332B-4777-8982-6C1EC6FE92A2}"/>
              </a:ext>
            </a:extLst>
          </p:cNvPr>
          <p:cNvSpPr txBox="1"/>
          <p:nvPr/>
        </p:nvSpPr>
        <p:spPr>
          <a:xfrm>
            <a:off x="-28300" y="1074420"/>
            <a:ext cx="68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标注物体位置并分类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39DF17-56BA-480F-838C-80B1777132B1}"/>
              </a:ext>
            </a:extLst>
          </p:cNvPr>
          <p:cNvSpPr txBox="1"/>
          <p:nvPr/>
        </p:nvSpPr>
        <p:spPr>
          <a:xfrm>
            <a:off x="1624913" y="5137249"/>
            <a:ext cx="154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对图片进行逐像素分类</a:t>
            </a:r>
          </a:p>
        </p:txBody>
      </p:sp>
    </p:spTree>
    <p:extLst>
      <p:ext uri="{BB962C8B-B14F-4D97-AF65-F5344CB8AC3E}">
        <p14:creationId xmlns:p14="http://schemas.microsoft.com/office/powerpoint/2010/main" val="3798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8290" y="429"/>
              <a:ext cx="575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目标检测与语义分割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5" name="AutoShape 2" descr="https://picx.zhimg.com/v2-68048e7c5272aba98d7fbc96758ad38d_r.jpg">
            <a:extLst>
              <a:ext uri="{FF2B5EF4-FFF2-40B4-BE49-F238E27FC236}">
                <a16:creationId xmlns:a16="http://schemas.microsoft.com/office/drawing/2014/main" id="{8092D9EC-9AC3-417A-8EBA-2F1856CFDC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074BDB-FFB3-40D8-828B-AC8CD5E4C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9" y="2408023"/>
            <a:ext cx="8411483" cy="17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2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2984f6f-70ec-4e30-978a-055c2a714247"/>
  <p:tag name="COMMONDATA" val="eyJoZGlkIjoiMGY4Yzg4ZDRhY2UzM2FlNWNlNDk0NmFkNTE1Yjk3N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1947</Words>
  <Application>Microsoft Macintosh PowerPoint</Application>
  <PresentationFormat>全屏显示(4:3)</PresentationFormat>
  <Paragraphs>339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游小钰</cp:lastModifiedBy>
  <cp:revision>294</cp:revision>
  <dcterms:created xsi:type="dcterms:W3CDTF">2019-06-19T02:08:00Z</dcterms:created>
  <dcterms:modified xsi:type="dcterms:W3CDTF">2025-04-23T08:01:35Z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D535EBAAE19940EA8E2D3B5FEC5FA424</vt:lpwstr>
  </property>
</Properties>
</file>